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DM Sans" pitchFamily="2" charset="0"/>
      <p:regular r:id="rId12"/>
      <p:bold r:id="rId13"/>
      <p:italic r:id="rId14"/>
      <p:boldItalic r:id="rId15"/>
    </p:embeddedFont>
    <p:embeddedFont>
      <p:font typeface="Montserrat" panose="00000500000000000000" pitchFamily="2" charset="0"/>
      <p:regular r:id="rId16"/>
      <p:bold r:id="rId17"/>
      <p:italic r:id="rId18"/>
      <p:boldItalic r:id="rId19"/>
    </p:embeddedFont>
    <p:embeddedFont>
      <p:font typeface="Oswald" panose="00000500000000000000" pitchFamily="2"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30ETx+sgsaeb25DveBToYE8z2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4"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fa0f71020e_7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2fa0f71020e_7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fc46ef4c6e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g2fc46ef4c6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a:spLocks noGrp="1"/>
          </p:cNvSpPr>
          <p:nvPr>
            <p:ph type="pic" idx="2"/>
          </p:nvPr>
        </p:nvSpPr>
        <p:spPr>
          <a:xfrm>
            <a:off x="1792288" y="612775"/>
            <a:ext cx="5486400" cy="4114800"/>
          </a:xfrm>
          <a:prstGeom prst="rect">
            <a:avLst/>
          </a:prstGeom>
          <a:noFill/>
          <a:ln>
            <a:noFill/>
          </a:ln>
        </p:spPr>
      </p:sp>
      <p:sp>
        <p:nvSpPr>
          <p:cNvPr id="64" name="Google Shape;64;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rot="10800000">
            <a:off x="0" y="0"/>
            <a:ext cx="18288000" cy="10287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blipFill rotWithShape="1">
            <a:blip r:embed="rId3">
              <a:alphaModFix/>
            </a:blip>
            <a:stretch>
              <a:fillRect t="-38884" b="-3888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1"/>
          <p:cNvSpPr/>
          <p:nvPr/>
        </p:nvSpPr>
        <p:spPr>
          <a:xfrm rot="7659121">
            <a:off x="15091031" y="5585714"/>
            <a:ext cx="7629294" cy="7828566"/>
          </a:xfrm>
          <a:custGeom>
            <a:avLst/>
            <a:gdLst/>
            <a:ahLst/>
            <a:cxnLst/>
            <a:rect l="l" t="t" r="r" b="b"/>
            <a:pathLst>
              <a:path w="7629294" h="7828566" extrusionOk="0">
                <a:moveTo>
                  <a:pt x="0" y="0"/>
                </a:moveTo>
                <a:lnTo>
                  <a:pt x="7629294" y="0"/>
                </a:lnTo>
                <a:lnTo>
                  <a:pt x="7629294" y="7828566"/>
                </a:lnTo>
                <a:lnTo>
                  <a:pt x="0" y="782856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1"/>
          <p:cNvSpPr/>
          <p:nvPr/>
        </p:nvSpPr>
        <p:spPr>
          <a:xfrm>
            <a:off x="-3258071" y="-4629150"/>
            <a:ext cx="9022634" cy="9258300"/>
          </a:xfrm>
          <a:custGeom>
            <a:avLst/>
            <a:gdLst/>
            <a:ahLst/>
            <a:cxnLst/>
            <a:rect l="l" t="t" r="r" b="b"/>
            <a:pathLst>
              <a:path w="9022634" h="9258300" extrusionOk="0">
                <a:moveTo>
                  <a:pt x="0" y="0"/>
                </a:moveTo>
                <a:lnTo>
                  <a:pt x="9022634" y="0"/>
                </a:lnTo>
                <a:lnTo>
                  <a:pt x="9022634" y="9258300"/>
                </a:lnTo>
                <a:lnTo>
                  <a:pt x="0" y="92583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7" name="Google Shape;87;p1"/>
          <p:cNvGrpSpPr/>
          <p:nvPr/>
        </p:nvGrpSpPr>
        <p:grpSpPr>
          <a:xfrm>
            <a:off x="4236347" y="3103606"/>
            <a:ext cx="9815307" cy="4307509"/>
            <a:chOff x="0" y="-19050"/>
            <a:chExt cx="1895495" cy="831850"/>
          </a:xfrm>
        </p:grpSpPr>
        <p:sp>
          <p:nvSpPr>
            <p:cNvPr id="88" name="Google Shape;88;p1"/>
            <p:cNvSpPr/>
            <p:nvPr/>
          </p:nvSpPr>
          <p:spPr>
            <a:xfrm>
              <a:off x="0" y="0"/>
              <a:ext cx="1895495" cy="812800"/>
            </a:xfrm>
            <a:custGeom>
              <a:avLst/>
              <a:gdLst/>
              <a:ahLst/>
              <a:cxnLst/>
              <a:rect l="l" t="t" r="r" b="b"/>
              <a:pathLst>
                <a:path w="1895495" h="812800" extrusionOk="0">
                  <a:moveTo>
                    <a:pt x="0" y="0"/>
                  </a:moveTo>
                  <a:lnTo>
                    <a:pt x="1895495" y="0"/>
                  </a:lnTo>
                  <a:lnTo>
                    <a:pt x="1895495" y="812800"/>
                  </a:lnTo>
                  <a:lnTo>
                    <a:pt x="0" y="812800"/>
                  </a:lnTo>
                  <a:close/>
                </a:path>
              </a:pathLst>
            </a:custGeom>
            <a:solidFill>
              <a:srgbClr val="000000">
                <a:alpha val="0"/>
              </a:srgbClr>
            </a:solidFill>
            <a:ln w="3810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1"/>
            <p:cNvSpPr txBox="1"/>
            <p:nvPr/>
          </p:nvSpPr>
          <p:spPr>
            <a:xfrm>
              <a:off x="0" y="-19050"/>
              <a:ext cx="1895495"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0" name="Google Shape;90;p1"/>
          <p:cNvSpPr txBox="1"/>
          <p:nvPr/>
        </p:nvSpPr>
        <p:spPr>
          <a:xfrm>
            <a:off x="4236346" y="2812413"/>
            <a:ext cx="9815400" cy="4396200"/>
          </a:xfrm>
          <a:prstGeom prst="rect">
            <a:avLst/>
          </a:prstGeom>
          <a:noFill/>
          <a:ln>
            <a:noFill/>
          </a:ln>
        </p:spPr>
        <p:txBody>
          <a:bodyPr spcFirstLastPara="1" wrap="square" lIns="0" tIns="0" rIns="0" bIns="0" anchor="t" anchorCtr="0">
            <a:spAutoFit/>
          </a:bodyPr>
          <a:lstStyle/>
          <a:p>
            <a:pPr marL="0" marR="0" lvl="0" indent="0" algn="ctr" rtl="0">
              <a:lnSpc>
                <a:spcPct val="138000"/>
              </a:lnSpc>
              <a:spcBef>
                <a:spcPts val="0"/>
              </a:spcBef>
              <a:spcAft>
                <a:spcPts val="0"/>
              </a:spcAft>
              <a:buClr>
                <a:srgbClr val="000000"/>
              </a:buClr>
              <a:buSzPts val="12000"/>
              <a:buFont typeface="Arial"/>
              <a:buNone/>
            </a:pPr>
            <a:r>
              <a:rPr lang="en-US" sz="12000" b="1" dirty="0">
                <a:solidFill>
                  <a:srgbClr val="231F20"/>
                </a:solidFill>
                <a:latin typeface="Oswald"/>
                <a:ea typeface="Oswald"/>
                <a:cs typeface="Oswald"/>
                <a:sym typeface="Oswald"/>
              </a:rPr>
              <a:t>PROJECT</a:t>
            </a:r>
            <a:endParaRPr sz="12000" b="1" dirty="0">
              <a:solidFill>
                <a:srgbClr val="231F20"/>
              </a:solidFill>
              <a:latin typeface="Oswald"/>
              <a:ea typeface="Oswald"/>
              <a:cs typeface="Oswald"/>
              <a:sym typeface="Oswald"/>
            </a:endParaRPr>
          </a:p>
          <a:p>
            <a:pPr marL="0" marR="0" lvl="0" indent="0" algn="ctr" rtl="0">
              <a:lnSpc>
                <a:spcPct val="138000"/>
              </a:lnSpc>
              <a:spcBef>
                <a:spcPts val="0"/>
              </a:spcBef>
              <a:spcAft>
                <a:spcPts val="0"/>
              </a:spcAft>
              <a:buClr>
                <a:srgbClr val="000000"/>
              </a:buClr>
              <a:buSzPts val="12000"/>
              <a:buFont typeface="Arial"/>
              <a:buNone/>
            </a:pPr>
            <a:r>
              <a:rPr lang="en-US" sz="12000" b="1" dirty="0">
                <a:solidFill>
                  <a:srgbClr val="231F20"/>
                </a:solidFill>
                <a:latin typeface="Oswald"/>
                <a:ea typeface="Oswald"/>
                <a:cs typeface="Oswald"/>
                <a:sym typeface="Oswald"/>
              </a:rPr>
              <a:t>PLANNING</a:t>
            </a:r>
            <a:endParaRPr sz="12000" b="1" dirty="0">
              <a:solidFill>
                <a:srgbClr val="231F20"/>
              </a:solidFill>
              <a:latin typeface="Oswald"/>
              <a:ea typeface="Oswald"/>
              <a:cs typeface="Oswald"/>
              <a:sym typeface="Oswald"/>
            </a:endParaRPr>
          </a:p>
        </p:txBody>
      </p:sp>
      <p:sp>
        <p:nvSpPr>
          <p:cNvPr id="91" name="Google Shape;91;p1"/>
          <p:cNvSpPr txBox="1"/>
          <p:nvPr/>
        </p:nvSpPr>
        <p:spPr>
          <a:xfrm>
            <a:off x="2719596" y="7482578"/>
            <a:ext cx="12848700" cy="1535400"/>
          </a:xfrm>
          <a:prstGeom prst="rect">
            <a:avLst/>
          </a:prstGeom>
          <a:noFill/>
          <a:ln>
            <a:noFill/>
          </a:ln>
        </p:spPr>
        <p:txBody>
          <a:bodyPr spcFirstLastPara="1" wrap="square" lIns="0" tIns="0" rIns="0" bIns="0" anchor="t" anchorCtr="0">
            <a:spAutoFit/>
          </a:bodyPr>
          <a:lstStyle/>
          <a:p>
            <a:pPr marL="0" marR="0" lvl="0" indent="0" algn="ctr" rtl="0">
              <a:lnSpc>
                <a:spcPct val="137994"/>
              </a:lnSpc>
              <a:spcBef>
                <a:spcPts val="0"/>
              </a:spcBef>
              <a:spcAft>
                <a:spcPts val="0"/>
              </a:spcAft>
              <a:buClr>
                <a:srgbClr val="000000"/>
              </a:buClr>
              <a:buSzPts val="2653"/>
              <a:buFont typeface="Arial"/>
              <a:buNone/>
            </a:pPr>
            <a:r>
              <a:rPr lang="en-US" sz="2653" b="1" i="0" u="none" strike="noStrike" cap="none">
                <a:solidFill>
                  <a:srgbClr val="231F20"/>
                </a:solidFill>
                <a:latin typeface="Montserrat"/>
                <a:ea typeface="Montserrat"/>
                <a:cs typeface="Montserrat"/>
                <a:sym typeface="Montserrat"/>
              </a:rPr>
              <a:t>TESSA LANZEL, PAIGE SCHNEIDER, MOLLY ROONEY, MAY EDEL, ELICIA BARANOWSKI, ALEXANDRA RAUER, JOSHUA S</a:t>
            </a:r>
            <a:r>
              <a:rPr lang="en-US" sz="2653" b="1">
                <a:solidFill>
                  <a:srgbClr val="231F20"/>
                </a:solidFill>
                <a:latin typeface="Montserrat"/>
                <a:ea typeface="Montserrat"/>
                <a:cs typeface="Montserrat"/>
                <a:sym typeface="Montserrat"/>
              </a:rPr>
              <a:t>TEVEN</a:t>
            </a:r>
            <a:r>
              <a:rPr lang="en-US" sz="2653" b="1" i="0" u="none" strike="noStrike" cap="none">
                <a:solidFill>
                  <a:srgbClr val="231F20"/>
                </a:solidFill>
                <a:latin typeface="Montserrat"/>
                <a:ea typeface="Montserrat"/>
                <a:cs typeface="Montserrat"/>
                <a:sym typeface="Montserrat"/>
              </a:rPr>
              <a:t> CHIANG </a:t>
            </a:r>
            <a:endParaRPr sz="1400" b="0" i="0" u="none" strike="noStrike" cap="none">
              <a:solidFill>
                <a:srgbClr val="000000"/>
              </a:solidFill>
              <a:latin typeface="Arial"/>
              <a:ea typeface="Arial"/>
              <a:cs typeface="Arial"/>
              <a:sym typeface="Arial"/>
            </a:endParaRPr>
          </a:p>
          <a:p>
            <a:pPr marL="0" marR="0" lvl="0" indent="0" algn="ctr" rtl="0">
              <a:lnSpc>
                <a:spcPct val="137994"/>
              </a:lnSpc>
              <a:spcBef>
                <a:spcPts val="0"/>
              </a:spcBef>
              <a:spcAft>
                <a:spcPts val="0"/>
              </a:spcAft>
              <a:buClr>
                <a:srgbClr val="000000"/>
              </a:buClr>
              <a:buSzPts val="2653"/>
              <a:buFont typeface="Arial"/>
              <a:buNone/>
            </a:pPr>
            <a:endParaRPr sz="2653" b="1" i="0" u="none" strike="noStrike" cap="none">
              <a:solidFill>
                <a:srgbClr val="231F20"/>
              </a:solidFill>
              <a:latin typeface="Montserrat"/>
              <a:ea typeface="Montserrat"/>
              <a:cs typeface="Montserrat"/>
              <a:sym typeface="Montserrat"/>
            </a:endParaRPr>
          </a:p>
        </p:txBody>
      </p:sp>
      <p:sp>
        <p:nvSpPr>
          <p:cNvPr id="92" name="Google Shape;92;p1"/>
          <p:cNvSpPr txBox="1"/>
          <p:nvPr/>
        </p:nvSpPr>
        <p:spPr>
          <a:xfrm>
            <a:off x="2719596" y="2636788"/>
            <a:ext cx="12848700" cy="441600"/>
          </a:xfrm>
          <a:prstGeom prst="rect">
            <a:avLst/>
          </a:prstGeom>
          <a:noFill/>
          <a:ln>
            <a:noFill/>
          </a:ln>
        </p:spPr>
        <p:txBody>
          <a:bodyPr spcFirstLastPara="1" wrap="square" lIns="0" tIns="0" rIns="0" bIns="0" anchor="t" anchorCtr="0">
            <a:spAutoFit/>
          </a:bodyPr>
          <a:lstStyle/>
          <a:p>
            <a:pPr marL="0" marR="0" lvl="0" indent="0" algn="ctr" rtl="0">
              <a:lnSpc>
                <a:spcPct val="137994"/>
              </a:lnSpc>
              <a:spcBef>
                <a:spcPts val="0"/>
              </a:spcBef>
              <a:spcAft>
                <a:spcPts val="0"/>
              </a:spcAft>
              <a:buClr>
                <a:srgbClr val="000000"/>
              </a:buClr>
              <a:buSzPts val="2653"/>
              <a:buFont typeface="Arial"/>
              <a:buNone/>
            </a:pPr>
            <a:r>
              <a:rPr lang="en-US" sz="2653" b="1" i="0" u="none" strike="noStrike" cap="none">
                <a:solidFill>
                  <a:srgbClr val="231F20"/>
                </a:solidFill>
                <a:latin typeface="Montserrat"/>
                <a:ea typeface="Montserrat"/>
                <a:cs typeface="Montserrat"/>
                <a:sym typeface="Montserrat"/>
              </a:rPr>
              <a:t>SDMAY25-10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rot="10800000">
            <a:off x="0" y="0"/>
            <a:ext cx="18288000" cy="10287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blipFill rotWithShape="1">
            <a:blip r:embed="rId3">
              <a:alphaModFix/>
            </a:blip>
            <a:stretch>
              <a:fillRect t="-38884" b="-3888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98" name="Google Shape;98;p2"/>
          <p:cNvGrpSpPr/>
          <p:nvPr/>
        </p:nvGrpSpPr>
        <p:grpSpPr>
          <a:xfrm>
            <a:off x="13662994" y="265144"/>
            <a:ext cx="4296549" cy="9642576"/>
            <a:chOff x="0" y="-19050"/>
            <a:chExt cx="1131601" cy="2539609"/>
          </a:xfrm>
        </p:grpSpPr>
        <p:sp>
          <p:nvSpPr>
            <p:cNvPr id="99" name="Google Shape;99;p2"/>
            <p:cNvSpPr/>
            <p:nvPr/>
          </p:nvSpPr>
          <p:spPr>
            <a:xfrm>
              <a:off x="0" y="0"/>
              <a:ext cx="1131601" cy="2520559"/>
            </a:xfrm>
            <a:custGeom>
              <a:avLst/>
              <a:gdLst/>
              <a:ahLst/>
              <a:cxnLst/>
              <a:rect l="l" t="t" r="r" b="b"/>
              <a:pathLst>
                <a:path w="1131601" h="2520559" extrusionOk="0">
                  <a:moveTo>
                    <a:pt x="0" y="0"/>
                  </a:moveTo>
                  <a:lnTo>
                    <a:pt x="1131601" y="0"/>
                  </a:lnTo>
                  <a:lnTo>
                    <a:pt x="1131601" y="2520559"/>
                  </a:lnTo>
                  <a:lnTo>
                    <a:pt x="0" y="2520559"/>
                  </a:lnTo>
                  <a:close/>
                </a:path>
              </a:pathLst>
            </a:custGeom>
            <a:solidFill>
              <a:srgbClr val="CCCC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2"/>
            <p:cNvSpPr txBox="1"/>
            <p:nvPr/>
          </p:nvSpPr>
          <p:spPr>
            <a:xfrm>
              <a:off x="0" y="-19050"/>
              <a:ext cx="1131601" cy="2539609"/>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1" name="Google Shape;101;p2"/>
          <p:cNvSpPr/>
          <p:nvPr/>
        </p:nvSpPr>
        <p:spPr>
          <a:xfrm>
            <a:off x="2142191" y="4828880"/>
            <a:ext cx="9752965" cy="1032847"/>
          </a:xfrm>
          <a:custGeom>
            <a:avLst/>
            <a:gdLst/>
            <a:ahLst/>
            <a:cxnLst/>
            <a:rect l="l" t="t" r="r" b="b"/>
            <a:pathLst>
              <a:path w="9752965" h="1032847" extrusionOk="0">
                <a:moveTo>
                  <a:pt x="0" y="0"/>
                </a:moveTo>
                <a:lnTo>
                  <a:pt x="9752965" y="0"/>
                </a:lnTo>
                <a:lnTo>
                  <a:pt x="9752965" y="1032847"/>
                </a:lnTo>
                <a:lnTo>
                  <a:pt x="0" y="1032847"/>
                </a:lnTo>
                <a:lnTo>
                  <a:pt x="0" y="0"/>
                </a:lnTo>
                <a:close/>
              </a:path>
            </a:pathLst>
          </a:custGeom>
          <a:blipFill rotWithShape="1">
            <a:blip r:embed="rId4">
              <a:alphaModFix/>
            </a:blip>
            <a:stretch>
              <a:fillRect t="-8648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p2"/>
          <p:cNvSpPr/>
          <p:nvPr/>
        </p:nvSpPr>
        <p:spPr>
          <a:xfrm>
            <a:off x="10758785" y="1049603"/>
            <a:ext cx="6176060" cy="8208697"/>
          </a:xfrm>
          <a:custGeom>
            <a:avLst/>
            <a:gdLst/>
            <a:ahLst/>
            <a:cxnLst/>
            <a:rect l="l" t="t" r="r" b="b"/>
            <a:pathLst>
              <a:path w="6176060" h="8208697" extrusionOk="0">
                <a:moveTo>
                  <a:pt x="0" y="0"/>
                </a:moveTo>
                <a:lnTo>
                  <a:pt x="6176060" y="0"/>
                </a:lnTo>
                <a:lnTo>
                  <a:pt x="6176060" y="8208697"/>
                </a:lnTo>
                <a:lnTo>
                  <a:pt x="0" y="8208697"/>
                </a:lnTo>
                <a:lnTo>
                  <a:pt x="0" y="0"/>
                </a:lnTo>
                <a:close/>
              </a:path>
            </a:pathLst>
          </a:custGeom>
          <a:blipFill rotWithShape="1">
            <a:blip r:embed="rId5">
              <a:alphaModFix/>
            </a:blip>
            <a:stretch>
              <a:fillRect t="-13137" b="-22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03" name="Google Shape;103;p2"/>
          <p:cNvGrpSpPr/>
          <p:nvPr/>
        </p:nvGrpSpPr>
        <p:grpSpPr>
          <a:xfrm>
            <a:off x="2142191" y="3346585"/>
            <a:ext cx="9610044" cy="1998718"/>
            <a:chOff x="0" y="-19050"/>
            <a:chExt cx="3682024" cy="765796"/>
          </a:xfrm>
        </p:grpSpPr>
        <p:sp>
          <p:nvSpPr>
            <p:cNvPr id="104" name="Google Shape;104;p2"/>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p2"/>
            <p:cNvSpPr txBox="1"/>
            <p:nvPr/>
          </p:nvSpPr>
          <p:spPr>
            <a:xfrm>
              <a:off x="0" y="-19050"/>
              <a:ext cx="3682024" cy="765796"/>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6" name="Google Shape;106;p2"/>
          <p:cNvSpPr/>
          <p:nvPr/>
        </p:nvSpPr>
        <p:spPr>
          <a:xfrm>
            <a:off x="2474235" y="3673321"/>
            <a:ext cx="1156649" cy="1173721"/>
          </a:xfrm>
          <a:custGeom>
            <a:avLst/>
            <a:gdLst/>
            <a:ahLst/>
            <a:cxnLst/>
            <a:rect l="l" t="t" r="r" b="b"/>
            <a:pathLst>
              <a:path w="1156649" h="1173721" extrusionOk="0">
                <a:moveTo>
                  <a:pt x="0" y="0"/>
                </a:moveTo>
                <a:lnTo>
                  <a:pt x="1156649" y="0"/>
                </a:lnTo>
                <a:lnTo>
                  <a:pt x="1156649" y="1173721"/>
                </a:lnTo>
                <a:lnTo>
                  <a:pt x="0" y="1173721"/>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p2"/>
          <p:cNvSpPr/>
          <p:nvPr/>
        </p:nvSpPr>
        <p:spPr>
          <a:xfrm>
            <a:off x="2142191" y="7210022"/>
            <a:ext cx="9752965" cy="1032847"/>
          </a:xfrm>
          <a:custGeom>
            <a:avLst/>
            <a:gdLst/>
            <a:ahLst/>
            <a:cxnLst/>
            <a:rect l="l" t="t" r="r" b="b"/>
            <a:pathLst>
              <a:path w="9752965" h="1032847" extrusionOk="0">
                <a:moveTo>
                  <a:pt x="0" y="0"/>
                </a:moveTo>
                <a:lnTo>
                  <a:pt x="9752965" y="0"/>
                </a:lnTo>
                <a:lnTo>
                  <a:pt x="9752965" y="1032847"/>
                </a:lnTo>
                <a:lnTo>
                  <a:pt x="0" y="1032847"/>
                </a:lnTo>
                <a:lnTo>
                  <a:pt x="0" y="0"/>
                </a:lnTo>
                <a:close/>
              </a:path>
            </a:pathLst>
          </a:custGeom>
          <a:blipFill rotWithShape="1">
            <a:blip r:embed="rId4">
              <a:alphaModFix/>
            </a:blip>
            <a:stretch>
              <a:fillRect t="-8648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08" name="Google Shape;108;p2"/>
          <p:cNvGrpSpPr/>
          <p:nvPr/>
        </p:nvGrpSpPr>
        <p:grpSpPr>
          <a:xfrm>
            <a:off x="2142191" y="5727727"/>
            <a:ext cx="9610044" cy="1998718"/>
            <a:chOff x="0" y="-19050"/>
            <a:chExt cx="3682024" cy="765796"/>
          </a:xfrm>
        </p:grpSpPr>
        <p:sp>
          <p:nvSpPr>
            <p:cNvPr id="109" name="Google Shape;109;p2"/>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 name="Google Shape;110;p2"/>
            <p:cNvSpPr txBox="1"/>
            <p:nvPr/>
          </p:nvSpPr>
          <p:spPr>
            <a:xfrm>
              <a:off x="0" y="-19050"/>
              <a:ext cx="3682024" cy="765796"/>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1" name="Google Shape;111;p2"/>
          <p:cNvSpPr/>
          <p:nvPr/>
        </p:nvSpPr>
        <p:spPr>
          <a:xfrm>
            <a:off x="-2779578" y="7341318"/>
            <a:ext cx="7616557" cy="7815497"/>
          </a:xfrm>
          <a:custGeom>
            <a:avLst/>
            <a:gdLst/>
            <a:ahLst/>
            <a:cxnLst/>
            <a:rect l="l" t="t" r="r" b="b"/>
            <a:pathLst>
              <a:path w="7616557" h="7815497" extrusionOk="0">
                <a:moveTo>
                  <a:pt x="0" y="0"/>
                </a:moveTo>
                <a:lnTo>
                  <a:pt x="7616556" y="0"/>
                </a:lnTo>
                <a:lnTo>
                  <a:pt x="7616556" y="7815497"/>
                </a:lnTo>
                <a:lnTo>
                  <a:pt x="0" y="7815497"/>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2"/>
          <p:cNvSpPr/>
          <p:nvPr/>
        </p:nvSpPr>
        <p:spPr>
          <a:xfrm>
            <a:off x="2246682" y="6213316"/>
            <a:ext cx="1384202" cy="1077261"/>
          </a:xfrm>
          <a:custGeom>
            <a:avLst/>
            <a:gdLst/>
            <a:ahLst/>
            <a:cxnLst/>
            <a:rect l="l" t="t" r="r" b="b"/>
            <a:pathLst>
              <a:path w="1384202" h="1077261" extrusionOk="0">
                <a:moveTo>
                  <a:pt x="0" y="0"/>
                </a:moveTo>
                <a:lnTo>
                  <a:pt x="1384202" y="0"/>
                </a:lnTo>
                <a:lnTo>
                  <a:pt x="1384202" y="1077261"/>
                </a:lnTo>
                <a:lnTo>
                  <a:pt x="0" y="1077261"/>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p2"/>
          <p:cNvSpPr txBox="1"/>
          <p:nvPr/>
        </p:nvSpPr>
        <p:spPr>
          <a:xfrm>
            <a:off x="3908899" y="6116936"/>
            <a:ext cx="7132200" cy="1279200"/>
          </a:xfrm>
          <a:prstGeom prst="rect">
            <a:avLst/>
          </a:prstGeom>
          <a:noFill/>
          <a:ln>
            <a:noFill/>
          </a:ln>
        </p:spPr>
        <p:txBody>
          <a:bodyPr spcFirstLastPara="1" wrap="square" lIns="0" tIns="0" rIns="0" bIns="0" anchor="t" anchorCtr="0">
            <a:spAutoFit/>
          </a:bodyPr>
          <a:lstStyle/>
          <a:p>
            <a:pPr marL="0" marR="0" lvl="0" indent="0" algn="l" rtl="0">
              <a:lnSpc>
                <a:spcPct val="138009"/>
              </a:lnSpc>
              <a:spcBef>
                <a:spcPts val="0"/>
              </a:spcBef>
              <a:spcAft>
                <a:spcPts val="0"/>
              </a:spcAft>
              <a:buClr>
                <a:srgbClr val="000000"/>
              </a:buClr>
              <a:buSzPts val="2210"/>
              <a:buFont typeface="Arial"/>
              <a:buNone/>
            </a:pPr>
            <a:r>
              <a:rPr lang="en-US" sz="2210" i="0" u="none" strike="noStrike" cap="none" dirty="0">
                <a:solidFill>
                  <a:srgbClr val="231F20"/>
                </a:solidFill>
                <a:latin typeface="Times New Roman"/>
                <a:ea typeface="Times New Roman"/>
                <a:cs typeface="Times New Roman"/>
                <a:sym typeface="Times New Roman"/>
              </a:rPr>
              <a:t>Apps will connect to existing firmware and database to display and store user’s force output for each lift and metrics over a period of time</a:t>
            </a:r>
            <a:endParaRPr sz="1400" i="0" u="none" strike="noStrike" cap="none" dirty="0">
              <a:solidFill>
                <a:srgbClr val="000000"/>
              </a:solidFill>
              <a:latin typeface="Times New Roman"/>
              <a:ea typeface="Times New Roman"/>
              <a:cs typeface="Times New Roman"/>
              <a:sym typeface="Times New Roman"/>
            </a:endParaRPr>
          </a:p>
        </p:txBody>
      </p:sp>
      <p:sp>
        <p:nvSpPr>
          <p:cNvPr id="114" name="Google Shape;114;p2"/>
          <p:cNvSpPr txBox="1"/>
          <p:nvPr/>
        </p:nvSpPr>
        <p:spPr>
          <a:xfrm>
            <a:off x="2142191" y="888605"/>
            <a:ext cx="7416941" cy="1686342"/>
          </a:xfrm>
          <a:prstGeom prst="rect">
            <a:avLst/>
          </a:prstGeom>
          <a:noFill/>
          <a:ln>
            <a:noFill/>
          </a:ln>
        </p:spPr>
        <p:txBody>
          <a:bodyPr spcFirstLastPara="1" wrap="square" lIns="0" tIns="0" rIns="0" bIns="0" anchor="t" anchorCtr="0">
            <a:spAutoFit/>
          </a:bodyPr>
          <a:lstStyle/>
          <a:p>
            <a:pPr marL="0" marR="0" lvl="0" indent="0" algn="l" rtl="0">
              <a:lnSpc>
                <a:spcPct val="138002"/>
              </a:lnSpc>
              <a:spcBef>
                <a:spcPts val="0"/>
              </a:spcBef>
              <a:spcAft>
                <a:spcPts val="0"/>
              </a:spcAft>
              <a:buClr>
                <a:srgbClr val="000000"/>
              </a:buClr>
              <a:buSzPts val="9981"/>
              <a:buFont typeface="Arial"/>
              <a:buNone/>
            </a:pPr>
            <a:r>
              <a:rPr lang="en-US" sz="9981" b="1" i="0" u="none" strike="noStrike" cap="none">
                <a:solidFill>
                  <a:srgbClr val="231F20"/>
                </a:solidFill>
                <a:latin typeface="Oswald"/>
                <a:ea typeface="Oswald"/>
                <a:cs typeface="Oswald"/>
                <a:sym typeface="Oswald"/>
              </a:rPr>
              <a:t>OVERVIEW</a:t>
            </a:r>
            <a:endParaRPr sz="1400" b="0" i="0" u="none" strike="noStrike" cap="none">
              <a:solidFill>
                <a:srgbClr val="000000"/>
              </a:solidFill>
              <a:latin typeface="Arial"/>
              <a:ea typeface="Arial"/>
              <a:cs typeface="Arial"/>
              <a:sym typeface="Arial"/>
            </a:endParaRPr>
          </a:p>
        </p:txBody>
      </p:sp>
      <p:sp>
        <p:nvSpPr>
          <p:cNvPr id="115" name="Google Shape;115;p2"/>
          <p:cNvSpPr txBox="1"/>
          <p:nvPr/>
        </p:nvSpPr>
        <p:spPr>
          <a:xfrm>
            <a:off x="3908899" y="3896870"/>
            <a:ext cx="7132200" cy="1279200"/>
          </a:xfrm>
          <a:prstGeom prst="rect">
            <a:avLst/>
          </a:prstGeom>
          <a:noFill/>
          <a:ln>
            <a:noFill/>
          </a:ln>
        </p:spPr>
        <p:txBody>
          <a:bodyPr spcFirstLastPara="1" wrap="square" lIns="0" tIns="0" rIns="0" bIns="0" anchor="t" anchorCtr="0">
            <a:spAutoFit/>
          </a:bodyPr>
          <a:lstStyle/>
          <a:p>
            <a:pPr marL="0" marR="0" lvl="0" indent="0" algn="l" rtl="0">
              <a:lnSpc>
                <a:spcPct val="138009"/>
              </a:lnSpc>
              <a:spcBef>
                <a:spcPts val="0"/>
              </a:spcBef>
              <a:spcAft>
                <a:spcPts val="0"/>
              </a:spcAft>
              <a:buClr>
                <a:srgbClr val="000000"/>
              </a:buClr>
              <a:buSzPts val="2210"/>
              <a:buFont typeface="Arial"/>
              <a:buNone/>
            </a:pPr>
            <a:r>
              <a:rPr lang="en-US" sz="2210" i="0" u="none" strike="noStrike" cap="none">
                <a:solidFill>
                  <a:srgbClr val="231F20"/>
                </a:solidFill>
                <a:latin typeface="Times New Roman"/>
                <a:ea typeface="Times New Roman"/>
                <a:cs typeface="Times New Roman"/>
                <a:sym typeface="Times New Roman"/>
              </a:rPr>
              <a:t>Develop a mobile application for both Google Play Store and Apple App store using their native language</a:t>
            </a:r>
            <a:endParaRPr sz="1400" i="0" u="none" strike="noStrike" cap="none">
              <a:solidFill>
                <a:srgbClr val="000000"/>
              </a:solidFill>
              <a:latin typeface="Times New Roman"/>
              <a:ea typeface="Times New Roman"/>
              <a:cs typeface="Times New Roman"/>
              <a:sym typeface="Times New Roman"/>
            </a:endParaRPr>
          </a:p>
          <a:p>
            <a:pPr marL="0" marR="0" lvl="0" indent="0" algn="l" rtl="0">
              <a:lnSpc>
                <a:spcPct val="138009"/>
              </a:lnSpc>
              <a:spcBef>
                <a:spcPts val="0"/>
              </a:spcBef>
              <a:spcAft>
                <a:spcPts val="0"/>
              </a:spcAft>
              <a:buClr>
                <a:srgbClr val="000000"/>
              </a:buClr>
              <a:buSzPts val="2210"/>
              <a:buFont typeface="Arial"/>
              <a:buNone/>
            </a:pPr>
            <a:endParaRPr sz="2210" b="0" i="0" u="none" strike="noStrike" cap="none">
              <a:solidFill>
                <a:srgbClr val="231F20"/>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p:nvPr/>
        </p:nvSpPr>
        <p:spPr>
          <a:xfrm rot="10800000">
            <a:off x="0" y="0"/>
            <a:ext cx="18288000" cy="10287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blipFill rotWithShape="1">
            <a:blip r:embed="rId3">
              <a:alphaModFix/>
            </a:blip>
            <a:stretch>
              <a:fillRect t="-38884" b="-3888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21" name="Google Shape;121;p3"/>
          <p:cNvGrpSpPr/>
          <p:nvPr/>
        </p:nvGrpSpPr>
        <p:grpSpPr>
          <a:xfrm>
            <a:off x="13662994" y="265144"/>
            <a:ext cx="4296549" cy="9642576"/>
            <a:chOff x="0" y="-19050"/>
            <a:chExt cx="1131601" cy="2539609"/>
          </a:xfrm>
        </p:grpSpPr>
        <p:sp>
          <p:nvSpPr>
            <p:cNvPr id="122" name="Google Shape;122;p3"/>
            <p:cNvSpPr/>
            <p:nvPr/>
          </p:nvSpPr>
          <p:spPr>
            <a:xfrm>
              <a:off x="0" y="0"/>
              <a:ext cx="1131601" cy="2520559"/>
            </a:xfrm>
            <a:custGeom>
              <a:avLst/>
              <a:gdLst/>
              <a:ahLst/>
              <a:cxnLst/>
              <a:rect l="l" t="t" r="r" b="b"/>
              <a:pathLst>
                <a:path w="1131601" h="2520559" extrusionOk="0">
                  <a:moveTo>
                    <a:pt x="0" y="0"/>
                  </a:moveTo>
                  <a:lnTo>
                    <a:pt x="1131601" y="0"/>
                  </a:lnTo>
                  <a:lnTo>
                    <a:pt x="1131601" y="2520559"/>
                  </a:lnTo>
                  <a:lnTo>
                    <a:pt x="0" y="2520559"/>
                  </a:lnTo>
                  <a:close/>
                </a:path>
              </a:pathLst>
            </a:custGeom>
            <a:solidFill>
              <a:srgbClr val="CCCC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3"/>
            <p:cNvSpPr txBox="1"/>
            <p:nvPr/>
          </p:nvSpPr>
          <p:spPr>
            <a:xfrm>
              <a:off x="0" y="-19050"/>
              <a:ext cx="1131601" cy="2539609"/>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4" name="Google Shape;124;p3"/>
          <p:cNvSpPr/>
          <p:nvPr/>
        </p:nvSpPr>
        <p:spPr>
          <a:xfrm>
            <a:off x="2142191" y="6982358"/>
            <a:ext cx="9752965" cy="1032847"/>
          </a:xfrm>
          <a:custGeom>
            <a:avLst/>
            <a:gdLst/>
            <a:ahLst/>
            <a:cxnLst/>
            <a:rect l="l" t="t" r="r" b="b"/>
            <a:pathLst>
              <a:path w="9752965" h="1032847" extrusionOk="0">
                <a:moveTo>
                  <a:pt x="0" y="0"/>
                </a:moveTo>
                <a:lnTo>
                  <a:pt x="9752965" y="0"/>
                </a:lnTo>
                <a:lnTo>
                  <a:pt x="9752965" y="1032848"/>
                </a:lnTo>
                <a:lnTo>
                  <a:pt x="0" y="1032848"/>
                </a:lnTo>
                <a:lnTo>
                  <a:pt x="0" y="0"/>
                </a:lnTo>
                <a:close/>
              </a:path>
            </a:pathLst>
          </a:custGeom>
          <a:blipFill rotWithShape="1">
            <a:blip r:embed="rId4">
              <a:alphaModFix/>
            </a:blip>
            <a:stretch>
              <a:fillRect t="-8648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3"/>
          <p:cNvSpPr/>
          <p:nvPr/>
        </p:nvSpPr>
        <p:spPr>
          <a:xfrm>
            <a:off x="10758785" y="1049603"/>
            <a:ext cx="6176060" cy="8208697"/>
          </a:xfrm>
          <a:custGeom>
            <a:avLst/>
            <a:gdLst/>
            <a:ahLst/>
            <a:cxnLst/>
            <a:rect l="l" t="t" r="r" b="b"/>
            <a:pathLst>
              <a:path w="6176060" h="8208697" extrusionOk="0">
                <a:moveTo>
                  <a:pt x="0" y="0"/>
                </a:moveTo>
                <a:lnTo>
                  <a:pt x="6176060" y="0"/>
                </a:lnTo>
                <a:lnTo>
                  <a:pt x="6176060" y="8208697"/>
                </a:lnTo>
                <a:lnTo>
                  <a:pt x="0" y="8208697"/>
                </a:lnTo>
                <a:lnTo>
                  <a:pt x="0" y="0"/>
                </a:lnTo>
                <a:close/>
              </a:path>
            </a:pathLst>
          </a:custGeom>
          <a:blipFill rotWithShape="1">
            <a:blip r:embed="rId5">
              <a:alphaModFix/>
            </a:blip>
            <a:stretch>
              <a:fillRect t="-13137" b="-22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26" name="Google Shape;126;p3"/>
          <p:cNvGrpSpPr/>
          <p:nvPr/>
        </p:nvGrpSpPr>
        <p:grpSpPr>
          <a:xfrm>
            <a:off x="2142191" y="3793846"/>
            <a:ext cx="9610044" cy="3489588"/>
            <a:chOff x="0" y="-19050"/>
            <a:chExt cx="3682024" cy="1337012"/>
          </a:xfrm>
        </p:grpSpPr>
        <p:sp>
          <p:nvSpPr>
            <p:cNvPr id="127" name="Google Shape;127;p3"/>
            <p:cNvSpPr/>
            <p:nvPr/>
          </p:nvSpPr>
          <p:spPr>
            <a:xfrm>
              <a:off x="0" y="0"/>
              <a:ext cx="3682024" cy="1317962"/>
            </a:xfrm>
            <a:custGeom>
              <a:avLst/>
              <a:gdLst/>
              <a:ahLst/>
              <a:cxnLst/>
              <a:rect l="l" t="t" r="r" b="b"/>
              <a:pathLst>
                <a:path w="3682024" h="1317962" extrusionOk="0">
                  <a:moveTo>
                    <a:pt x="0" y="0"/>
                  </a:moveTo>
                  <a:lnTo>
                    <a:pt x="3682024" y="0"/>
                  </a:lnTo>
                  <a:lnTo>
                    <a:pt x="3682024" y="1317962"/>
                  </a:lnTo>
                  <a:lnTo>
                    <a:pt x="0" y="1317962"/>
                  </a:lnTo>
                  <a:close/>
                </a:path>
              </a:pathLst>
            </a:custGeom>
            <a:solidFill>
              <a:srgbClr val="EFEFE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3"/>
            <p:cNvSpPr txBox="1"/>
            <p:nvPr/>
          </p:nvSpPr>
          <p:spPr>
            <a:xfrm>
              <a:off x="0" y="-19050"/>
              <a:ext cx="3682024" cy="1337012"/>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9" name="Google Shape;129;p3"/>
          <p:cNvSpPr/>
          <p:nvPr/>
        </p:nvSpPr>
        <p:spPr>
          <a:xfrm>
            <a:off x="-2779578" y="7341318"/>
            <a:ext cx="7616557" cy="7815497"/>
          </a:xfrm>
          <a:custGeom>
            <a:avLst/>
            <a:gdLst/>
            <a:ahLst/>
            <a:cxnLst/>
            <a:rect l="l" t="t" r="r" b="b"/>
            <a:pathLst>
              <a:path w="7616557" h="7815497" extrusionOk="0">
                <a:moveTo>
                  <a:pt x="0" y="0"/>
                </a:moveTo>
                <a:lnTo>
                  <a:pt x="7616556" y="0"/>
                </a:lnTo>
                <a:lnTo>
                  <a:pt x="7616556" y="7815497"/>
                </a:lnTo>
                <a:lnTo>
                  <a:pt x="0" y="7815497"/>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3"/>
          <p:cNvSpPr/>
          <p:nvPr/>
        </p:nvSpPr>
        <p:spPr>
          <a:xfrm>
            <a:off x="2142191" y="4709069"/>
            <a:ext cx="1488692" cy="1269449"/>
          </a:xfrm>
          <a:custGeom>
            <a:avLst/>
            <a:gdLst/>
            <a:ahLst/>
            <a:cxnLst/>
            <a:rect l="l" t="t" r="r" b="b"/>
            <a:pathLst>
              <a:path w="1488692" h="1269449" extrusionOk="0">
                <a:moveTo>
                  <a:pt x="0" y="0"/>
                </a:moveTo>
                <a:lnTo>
                  <a:pt x="1488693" y="0"/>
                </a:lnTo>
                <a:lnTo>
                  <a:pt x="1488693" y="1269449"/>
                </a:lnTo>
                <a:lnTo>
                  <a:pt x="0" y="1269449"/>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3"/>
          <p:cNvSpPr txBox="1"/>
          <p:nvPr/>
        </p:nvSpPr>
        <p:spPr>
          <a:xfrm>
            <a:off x="3892333" y="4119184"/>
            <a:ext cx="7705500" cy="2903400"/>
          </a:xfrm>
          <a:prstGeom prst="rect">
            <a:avLst/>
          </a:prstGeom>
          <a:noFill/>
          <a:ln>
            <a:noFill/>
          </a:ln>
        </p:spPr>
        <p:txBody>
          <a:bodyPr spcFirstLastPara="1" wrap="square" lIns="0" tIns="0" rIns="0" bIns="0" anchor="t" anchorCtr="0">
            <a:spAutoFit/>
          </a:bodyPr>
          <a:lstStyle/>
          <a:p>
            <a:pPr marL="515600" marR="0" lvl="1" indent="-257800" algn="l" rtl="0">
              <a:lnSpc>
                <a:spcPct val="137981"/>
              </a:lnSpc>
              <a:spcBef>
                <a:spcPts val="0"/>
              </a:spcBef>
              <a:spcAft>
                <a:spcPts val="0"/>
              </a:spcAft>
              <a:buClr>
                <a:srgbClr val="231F20"/>
              </a:buClr>
              <a:buSzPts val="2388"/>
              <a:buFont typeface="Times New Roman"/>
              <a:buChar char="•"/>
            </a:pPr>
            <a:r>
              <a:rPr lang="en-US" sz="2388" i="0" u="none" strike="noStrike" cap="none">
                <a:solidFill>
                  <a:srgbClr val="231F20"/>
                </a:solidFill>
                <a:latin typeface="Times New Roman"/>
                <a:ea typeface="Times New Roman"/>
                <a:cs typeface="Times New Roman"/>
                <a:sym typeface="Times New Roman"/>
              </a:rPr>
              <a:t>Unknown knowledge for what weights will improve strength without injuring </a:t>
            </a:r>
            <a:endParaRPr sz="1400" i="0" u="none" strike="noStrike" cap="none">
              <a:solidFill>
                <a:srgbClr val="000000"/>
              </a:solidFill>
              <a:latin typeface="Times New Roman"/>
              <a:ea typeface="Times New Roman"/>
              <a:cs typeface="Times New Roman"/>
              <a:sym typeface="Times New Roman"/>
            </a:endParaRPr>
          </a:p>
          <a:p>
            <a:pPr marL="515600" marR="0" lvl="1" indent="-257800" algn="l" rtl="0">
              <a:lnSpc>
                <a:spcPct val="137981"/>
              </a:lnSpc>
              <a:spcBef>
                <a:spcPts val="0"/>
              </a:spcBef>
              <a:spcAft>
                <a:spcPts val="0"/>
              </a:spcAft>
              <a:buClr>
                <a:srgbClr val="231F20"/>
              </a:buClr>
              <a:buSzPts val="2388"/>
              <a:buFont typeface="Times New Roman"/>
              <a:buChar char="•"/>
            </a:pPr>
            <a:r>
              <a:rPr lang="en-US" sz="2388" i="0" u="none" strike="noStrike" cap="none">
                <a:solidFill>
                  <a:srgbClr val="231F20"/>
                </a:solidFill>
                <a:latin typeface="Times New Roman"/>
                <a:ea typeface="Times New Roman"/>
                <a:cs typeface="Times New Roman"/>
                <a:sym typeface="Times New Roman"/>
              </a:rPr>
              <a:t>Current data is not transferable across devices</a:t>
            </a:r>
            <a:endParaRPr sz="1400" i="0" u="none" strike="noStrike" cap="none">
              <a:solidFill>
                <a:srgbClr val="000000"/>
              </a:solidFill>
              <a:latin typeface="Times New Roman"/>
              <a:ea typeface="Times New Roman"/>
              <a:cs typeface="Times New Roman"/>
              <a:sym typeface="Times New Roman"/>
            </a:endParaRPr>
          </a:p>
          <a:p>
            <a:pPr marL="515600" marR="0" lvl="1" indent="-257800" algn="l" rtl="0">
              <a:lnSpc>
                <a:spcPct val="137981"/>
              </a:lnSpc>
              <a:spcBef>
                <a:spcPts val="0"/>
              </a:spcBef>
              <a:spcAft>
                <a:spcPts val="0"/>
              </a:spcAft>
              <a:buClr>
                <a:srgbClr val="231F20"/>
              </a:buClr>
              <a:buSzPts val="2388"/>
              <a:buFont typeface="Times New Roman"/>
              <a:buChar char="•"/>
            </a:pPr>
            <a:r>
              <a:rPr lang="en-US" sz="2388" i="0" u="none" strike="noStrike" cap="none">
                <a:solidFill>
                  <a:srgbClr val="231F20"/>
                </a:solidFill>
                <a:latin typeface="Times New Roman"/>
                <a:ea typeface="Times New Roman"/>
                <a:cs typeface="Times New Roman"/>
                <a:sym typeface="Times New Roman"/>
              </a:rPr>
              <a:t>No security</a:t>
            </a:r>
            <a:endParaRPr sz="1400" i="0" u="none" strike="noStrike" cap="none">
              <a:solidFill>
                <a:srgbClr val="000000"/>
              </a:solidFill>
              <a:latin typeface="Times New Roman"/>
              <a:ea typeface="Times New Roman"/>
              <a:cs typeface="Times New Roman"/>
              <a:sym typeface="Times New Roman"/>
            </a:endParaRPr>
          </a:p>
          <a:p>
            <a:pPr marL="515600" marR="0" lvl="1" indent="-257800" algn="l" rtl="0">
              <a:lnSpc>
                <a:spcPct val="137981"/>
              </a:lnSpc>
              <a:spcBef>
                <a:spcPts val="0"/>
              </a:spcBef>
              <a:spcAft>
                <a:spcPts val="0"/>
              </a:spcAft>
              <a:buClr>
                <a:srgbClr val="231F20"/>
              </a:buClr>
              <a:buSzPts val="2388"/>
              <a:buFont typeface="Times New Roman"/>
              <a:buChar char="•"/>
            </a:pPr>
            <a:r>
              <a:rPr lang="en-US" sz="2388" i="0" u="none" strike="noStrike" cap="none">
                <a:solidFill>
                  <a:srgbClr val="231F20"/>
                </a:solidFill>
                <a:latin typeface="Times New Roman"/>
                <a:ea typeface="Times New Roman"/>
                <a:cs typeface="Times New Roman"/>
                <a:sym typeface="Times New Roman"/>
              </a:rPr>
              <a:t>Current Application is full of bugs</a:t>
            </a:r>
            <a:endParaRPr sz="1400" i="0" u="none" strike="noStrike" cap="none">
              <a:solidFill>
                <a:srgbClr val="000000"/>
              </a:solidFill>
              <a:latin typeface="Times New Roman"/>
              <a:ea typeface="Times New Roman"/>
              <a:cs typeface="Times New Roman"/>
              <a:sym typeface="Times New Roman"/>
            </a:endParaRPr>
          </a:p>
          <a:p>
            <a:pPr marL="515600" marR="0" lvl="1" indent="-257800" algn="l" rtl="0">
              <a:lnSpc>
                <a:spcPct val="137981"/>
              </a:lnSpc>
              <a:spcBef>
                <a:spcPts val="0"/>
              </a:spcBef>
              <a:spcAft>
                <a:spcPts val="0"/>
              </a:spcAft>
              <a:buClr>
                <a:srgbClr val="231F20"/>
              </a:buClr>
              <a:buSzPts val="2388"/>
              <a:buFont typeface="Times New Roman"/>
              <a:buChar char="•"/>
            </a:pPr>
            <a:r>
              <a:rPr lang="en-US" sz="2388" i="0" u="none" strike="noStrike" cap="none">
                <a:solidFill>
                  <a:srgbClr val="231F20"/>
                </a:solidFill>
                <a:latin typeface="Times New Roman"/>
                <a:ea typeface="Times New Roman"/>
                <a:cs typeface="Times New Roman"/>
                <a:sym typeface="Times New Roman"/>
              </a:rPr>
              <a:t>Availability to users</a:t>
            </a:r>
            <a:endParaRPr sz="1400" i="0" u="none" strike="noStrike" cap="none">
              <a:solidFill>
                <a:srgbClr val="000000"/>
              </a:solidFill>
              <a:latin typeface="Times New Roman"/>
              <a:ea typeface="Times New Roman"/>
              <a:cs typeface="Times New Roman"/>
              <a:sym typeface="Times New Roman"/>
            </a:endParaRPr>
          </a:p>
        </p:txBody>
      </p:sp>
      <p:sp>
        <p:nvSpPr>
          <p:cNvPr id="132" name="Google Shape;132;p3"/>
          <p:cNvSpPr txBox="1"/>
          <p:nvPr/>
        </p:nvSpPr>
        <p:spPr>
          <a:xfrm>
            <a:off x="2142191" y="888605"/>
            <a:ext cx="7416900" cy="1536300"/>
          </a:xfrm>
          <a:prstGeom prst="rect">
            <a:avLst/>
          </a:prstGeom>
          <a:noFill/>
          <a:ln>
            <a:noFill/>
          </a:ln>
        </p:spPr>
        <p:txBody>
          <a:bodyPr spcFirstLastPara="1" wrap="square" lIns="0" tIns="0" rIns="0" bIns="0" anchor="t" anchorCtr="0">
            <a:spAutoFit/>
          </a:bodyPr>
          <a:lstStyle/>
          <a:p>
            <a:pPr marL="0" marR="0" lvl="0" indent="0" algn="l" rtl="0">
              <a:lnSpc>
                <a:spcPct val="138002"/>
              </a:lnSpc>
              <a:spcBef>
                <a:spcPts val="0"/>
              </a:spcBef>
              <a:spcAft>
                <a:spcPts val="0"/>
              </a:spcAft>
              <a:buClr>
                <a:srgbClr val="000000"/>
              </a:buClr>
              <a:buSzPts val="9981"/>
              <a:buFont typeface="Arial"/>
              <a:buNone/>
            </a:pPr>
            <a:r>
              <a:rPr lang="en-US" sz="9981" b="1" i="0" u="none" strike="noStrike" cap="none">
                <a:solidFill>
                  <a:srgbClr val="231F20"/>
                </a:solidFill>
                <a:latin typeface="Oswald"/>
                <a:ea typeface="Oswald"/>
                <a:cs typeface="Oswald"/>
                <a:sym typeface="Oswald"/>
              </a:rPr>
              <a:t>PROBLEM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Shape 136"/>
        <p:cNvGrpSpPr/>
        <p:nvPr/>
      </p:nvGrpSpPr>
      <p:grpSpPr>
        <a:xfrm>
          <a:off x="0" y="0"/>
          <a:ext cx="0" cy="0"/>
          <a:chOff x="0" y="0"/>
          <a:chExt cx="0" cy="0"/>
        </a:xfrm>
      </p:grpSpPr>
      <p:sp>
        <p:nvSpPr>
          <p:cNvPr id="137" name="Google Shape;137;p8"/>
          <p:cNvSpPr/>
          <p:nvPr/>
        </p:nvSpPr>
        <p:spPr>
          <a:xfrm rot="7659121">
            <a:off x="-4012602" y="5585714"/>
            <a:ext cx="7629294" cy="7828566"/>
          </a:xfrm>
          <a:custGeom>
            <a:avLst/>
            <a:gdLst/>
            <a:ahLst/>
            <a:cxnLst/>
            <a:rect l="l" t="t" r="r" b="b"/>
            <a:pathLst>
              <a:path w="7629294" h="7828566" extrusionOk="0">
                <a:moveTo>
                  <a:pt x="0" y="0"/>
                </a:moveTo>
                <a:lnTo>
                  <a:pt x="7629294" y="0"/>
                </a:lnTo>
                <a:lnTo>
                  <a:pt x="7629294" y="7828566"/>
                </a:lnTo>
                <a:lnTo>
                  <a:pt x="0" y="782856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 name="Google Shape;138;p8"/>
          <p:cNvSpPr txBox="1"/>
          <p:nvPr/>
        </p:nvSpPr>
        <p:spPr>
          <a:xfrm>
            <a:off x="1217774" y="1037000"/>
            <a:ext cx="13940400" cy="1536300"/>
          </a:xfrm>
          <a:prstGeom prst="rect">
            <a:avLst/>
          </a:prstGeom>
          <a:noFill/>
          <a:ln>
            <a:noFill/>
          </a:ln>
        </p:spPr>
        <p:txBody>
          <a:bodyPr spcFirstLastPara="1" wrap="square" lIns="0" tIns="0" rIns="0" bIns="0" anchor="t" anchorCtr="0">
            <a:spAutoFit/>
          </a:bodyPr>
          <a:lstStyle/>
          <a:p>
            <a:pPr marL="0" marR="0" lvl="0" indent="0" algn="ctr" rtl="0">
              <a:lnSpc>
                <a:spcPct val="138002"/>
              </a:lnSpc>
              <a:spcBef>
                <a:spcPts val="0"/>
              </a:spcBef>
              <a:spcAft>
                <a:spcPts val="0"/>
              </a:spcAft>
              <a:buClr>
                <a:srgbClr val="000000"/>
              </a:buClr>
              <a:buSzPts val="9981"/>
              <a:buFont typeface="Arial"/>
              <a:buNone/>
            </a:pPr>
            <a:r>
              <a:rPr lang="en-US" sz="9981" b="1">
                <a:solidFill>
                  <a:srgbClr val="231F20"/>
                </a:solidFill>
                <a:latin typeface="Oswald"/>
                <a:ea typeface="Oswald"/>
                <a:cs typeface="Oswald"/>
                <a:sym typeface="Oswald"/>
              </a:rPr>
              <a:t>PROJECT MANAGEMENT</a:t>
            </a:r>
            <a:endParaRPr sz="1400" b="0" i="0" u="none" strike="noStrike" cap="none">
              <a:solidFill>
                <a:srgbClr val="000000"/>
              </a:solidFill>
              <a:latin typeface="Arial"/>
              <a:ea typeface="Arial"/>
              <a:cs typeface="Arial"/>
              <a:sym typeface="Arial"/>
            </a:endParaRPr>
          </a:p>
        </p:txBody>
      </p:sp>
      <p:sp>
        <p:nvSpPr>
          <p:cNvPr id="139" name="Google Shape;139;p8"/>
          <p:cNvSpPr/>
          <p:nvPr/>
        </p:nvSpPr>
        <p:spPr>
          <a:xfrm rot="2016048">
            <a:off x="12243487" y="-1005305"/>
            <a:ext cx="10749463" cy="2687366"/>
          </a:xfrm>
          <a:custGeom>
            <a:avLst/>
            <a:gdLst/>
            <a:ahLst/>
            <a:cxnLst/>
            <a:rect l="l" t="t" r="r" b="b"/>
            <a:pathLst>
              <a:path w="10749463" h="2687366" extrusionOk="0">
                <a:moveTo>
                  <a:pt x="0" y="0"/>
                </a:moveTo>
                <a:lnTo>
                  <a:pt x="10749463" y="0"/>
                </a:lnTo>
                <a:lnTo>
                  <a:pt x="10749463" y="2687365"/>
                </a:lnTo>
                <a:lnTo>
                  <a:pt x="0" y="268736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40" name="Google Shape;140;p8"/>
          <p:cNvGrpSpPr/>
          <p:nvPr/>
        </p:nvGrpSpPr>
        <p:grpSpPr>
          <a:xfrm>
            <a:off x="4259975" y="3836800"/>
            <a:ext cx="1401056" cy="4554289"/>
            <a:chOff x="0" y="-19050"/>
            <a:chExt cx="369000" cy="1162016"/>
          </a:xfrm>
        </p:grpSpPr>
        <p:sp>
          <p:nvSpPr>
            <p:cNvPr id="141" name="Google Shape;141;p8"/>
            <p:cNvSpPr/>
            <p:nvPr/>
          </p:nvSpPr>
          <p:spPr>
            <a:xfrm>
              <a:off x="0" y="0"/>
              <a:ext cx="368852" cy="1142966"/>
            </a:xfrm>
            <a:custGeom>
              <a:avLst/>
              <a:gdLst/>
              <a:ahLst/>
              <a:cxnLst/>
              <a:rect l="l" t="t" r="r" b="b"/>
              <a:pathLst>
                <a:path w="368852" h="1142966" extrusionOk="0">
                  <a:moveTo>
                    <a:pt x="0" y="0"/>
                  </a:moveTo>
                  <a:lnTo>
                    <a:pt x="368852" y="0"/>
                  </a:lnTo>
                  <a:lnTo>
                    <a:pt x="368852" y="1142966"/>
                  </a:lnTo>
                  <a:lnTo>
                    <a:pt x="0" y="1142966"/>
                  </a:lnTo>
                  <a:close/>
                </a:path>
              </a:pathLst>
            </a:custGeom>
            <a:solidFill>
              <a:srgbClr val="CCCC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8"/>
            <p:cNvSpPr txBox="1"/>
            <p:nvPr/>
          </p:nvSpPr>
          <p:spPr>
            <a:xfrm>
              <a:off x="0" y="-19050"/>
              <a:ext cx="369000" cy="116190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3" name="Google Shape;143;p8"/>
          <p:cNvSpPr txBox="1"/>
          <p:nvPr/>
        </p:nvSpPr>
        <p:spPr>
          <a:xfrm>
            <a:off x="4472000" y="4232611"/>
            <a:ext cx="937200" cy="277200"/>
          </a:xfrm>
          <a:prstGeom prst="rect">
            <a:avLst/>
          </a:prstGeom>
          <a:noFill/>
          <a:ln>
            <a:noFill/>
          </a:ln>
        </p:spPr>
        <p:txBody>
          <a:bodyPr spcFirstLastPara="1" wrap="square" lIns="0" tIns="0" rIns="0" bIns="0" anchor="t" anchorCtr="0">
            <a:spAutoFit/>
          </a:bodyPr>
          <a:lstStyle/>
          <a:p>
            <a:pPr marL="922279" marR="0" lvl="1" indent="-346838"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8"/>
          <p:cNvSpPr txBox="1"/>
          <p:nvPr/>
        </p:nvSpPr>
        <p:spPr>
          <a:xfrm>
            <a:off x="4472000" y="5910888"/>
            <a:ext cx="937200" cy="277200"/>
          </a:xfrm>
          <a:prstGeom prst="rect">
            <a:avLst/>
          </a:prstGeom>
          <a:noFill/>
          <a:ln>
            <a:noFill/>
          </a:ln>
        </p:spPr>
        <p:txBody>
          <a:bodyPr spcFirstLastPara="1" wrap="square" lIns="0" tIns="0" rIns="0" bIns="0" anchor="t" anchorCtr="0">
            <a:spAutoFit/>
          </a:bodyPr>
          <a:lstStyle/>
          <a:p>
            <a:pPr marL="922279" marR="0" lvl="1" indent="-346838"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8"/>
          <p:cNvSpPr txBox="1"/>
          <p:nvPr/>
        </p:nvSpPr>
        <p:spPr>
          <a:xfrm>
            <a:off x="2048925" y="2573300"/>
            <a:ext cx="9517800" cy="84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a:solidFill>
                  <a:schemeClr val="dk1"/>
                </a:solidFill>
                <a:latin typeface="Calibri"/>
                <a:ea typeface="Calibri"/>
                <a:cs typeface="Calibri"/>
                <a:sym typeface="Calibri"/>
              </a:rPr>
              <a:t>AGILE</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46" name="Google Shape;146;p8"/>
          <p:cNvSpPr txBox="1"/>
          <p:nvPr/>
        </p:nvSpPr>
        <p:spPr>
          <a:xfrm>
            <a:off x="4472000" y="7508107"/>
            <a:ext cx="937200" cy="277200"/>
          </a:xfrm>
          <a:prstGeom prst="rect">
            <a:avLst/>
          </a:prstGeom>
          <a:noFill/>
          <a:ln>
            <a:noFill/>
          </a:ln>
        </p:spPr>
        <p:txBody>
          <a:bodyPr spcFirstLastPara="1" wrap="square" lIns="0" tIns="0" rIns="0" bIns="0" anchor="t" anchorCtr="0">
            <a:spAutoFit/>
          </a:bodyPr>
          <a:lstStyle/>
          <a:p>
            <a:pPr marL="922279" marR="0" lvl="1" indent="-346838"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8"/>
          <p:cNvSpPr/>
          <p:nvPr/>
        </p:nvSpPr>
        <p:spPr>
          <a:xfrm>
            <a:off x="5047290" y="4470227"/>
            <a:ext cx="76200" cy="76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8"/>
          <p:cNvSpPr/>
          <p:nvPr/>
        </p:nvSpPr>
        <p:spPr>
          <a:xfrm>
            <a:off x="5047017" y="6162160"/>
            <a:ext cx="76200" cy="76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8"/>
          <p:cNvSpPr/>
          <p:nvPr/>
        </p:nvSpPr>
        <p:spPr>
          <a:xfrm>
            <a:off x="5047017" y="7784501"/>
            <a:ext cx="76200" cy="76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8"/>
          <p:cNvSpPr txBox="1"/>
          <p:nvPr/>
        </p:nvSpPr>
        <p:spPr>
          <a:xfrm>
            <a:off x="5914025" y="4232600"/>
            <a:ext cx="11823900" cy="1353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100"/>
              <a:buFont typeface="Arial"/>
              <a:buNone/>
            </a:pPr>
            <a:r>
              <a:rPr lang="en-US" sz="2300">
                <a:solidFill>
                  <a:schemeClr val="dk1"/>
                </a:solidFill>
                <a:latin typeface="Times New Roman"/>
                <a:ea typeface="Times New Roman"/>
                <a:cs typeface="Times New Roman"/>
                <a:sym typeface="Times New Roman"/>
              </a:rPr>
              <a:t>Regular meetings with client to gather feedback and make changes</a:t>
            </a:r>
            <a:endParaRPr sz="23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2100"/>
              <a:buFont typeface="Arial"/>
              <a:buNone/>
            </a:pPr>
            <a:endParaRPr sz="23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2100"/>
              <a:buFont typeface="Arial"/>
              <a:buNone/>
            </a:pPr>
            <a:endParaRPr sz="2300" b="0" i="0" u="none" strike="noStrike" cap="none">
              <a:solidFill>
                <a:schemeClr val="dk1"/>
              </a:solidFill>
              <a:latin typeface="Times New Roman"/>
              <a:ea typeface="Times New Roman"/>
              <a:cs typeface="Times New Roman"/>
              <a:sym typeface="Times New Roman"/>
            </a:endParaRPr>
          </a:p>
        </p:txBody>
      </p:sp>
      <p:sp>
        <p:nvSpPr>
          <p:cNvPr id="151" name="Google Shape;151;p8"/>
          <p:cNvSpPr txBox="1"/>
          <p:nvPr/>
        </p:nvSpPr>
        <p:spPr>
          <a:xfrm>
            <a:off x="5914025" y="5760450"/>
            <a:ext cx="11823900" cy="945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100"/>
              <a:buFont typeface="Arial"/>
              <a:buNone/>
            </a:pPr>
            <a:r>
              <a:rPr lang="en-US" sz="2300">
                <a:solidFill>
                  <a:schemeClr val="dk1"/>
                </a:solidFill>
                <a:latin typeface="Times New Roman"/>
                <a:ea typeface="Times New Roman"/>
                <a:cs typeface="Times New Roman"/>
                <a:sym typeface="Times New Roman"/>
              </a:rPr>
              <a:t>Iterative approach to developing both applications </a:t>
            </a:r>
            <a:endParaRPr sz="2300">
              <a:solidFill>
                <a:schemeClr val="dk1"/>
              </a:solidFill>
              <a:latin typeface="Times New Roman"/>
              <a:ea typeface="Times New Roman"/>
              <a:cs typeface="Times New Roman"/>
              <a:sym typeface="Times New Roman"/>
            </a:endParaRPr>
          </a:p>
          <a:p>
            <a:pPr marL="457200" marR="0" lvl="0" indent="-374650" algn="l" rtl="0">
              <a:lnSpc>
                <a:spcPct val="115000"/>
              </a:lnSpc>
              <a:spcBef>
                <a:spcPts val="0"/>
              </a:spcBef>
              <a:spcAft>
                <a:spcPts val="0"/>
              </a:spcAft>
              <a:buClr>
                <a:schemeClr val="dk1"/>
              </a:buClr>
              <a:buSzPts val="2300"/>
              <a:buFont typeface="Times New Roman"/>
              <a:buChar char="-"/>
            </a:pPr>
            <a:r>
              <a:rPr lang="en-US" sz="2300">
                <a:solidFill>
                  <a:schemeClr val="dk1"/>
                </a:solidFill>
                <a:latin typeface="Times New Roman"/>
                <a:ea typeface="Times New Roman"/>
                <a:cs typeface="Times New Roman"/>
                <a:sym typeface="Times New Roman"/>
              </a:rPr>
              <a:t>Features can be released without waiting for a different part of the project to be completed</a:t>
            </a:r>
            <a:endParaRPr sz="2300" b="0" i="0" u="none" strike="noStrike" cap="none">
              <a:solidFill>
                <a:schemeClr val="dk1"/>
              </a:solidFill>
              <a:latin typeface="Times New Roman"/>
              <a:ea typeface="Times New Roman"/>
              <a:cs typeface="Times New Roman"/>
              <a:sym typeface="Times New Roman"/>
            </a:endParaRPr>
          </a:p>
        </p:txBody>
      </p:sp>
      <p:sp>
        <p:nvSpPr>
          <p:cNvPr id="152" name="Google Shape;152;p8"/>
          <p:cNvSpPr txBox="1"/>
          <p:nvPr/>
        </p:nvSpPr>
        <p:spPr>
          <a:xfrm>
            <a:off x="5914025" y="7321500"/>
            <a:ext cx="11823900" cy="1353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100"/>
              <a:buFont typeface="Arial"/>
              <a:buNone/>
            </a:pPr>
            <a:r>
              <a:rPr lang="en-US" sz="2300">
                <a:solidFill>
                  <a:schemeClr val="dk1"/>
                </a:solidFill>
                <a:latin typeface="Times New Roman"/>
                <a:ea typeface="Times New Roman"/>
                <a:cs typeface="Times New Roman"/>
                <a:sym typeface="Times New Roman"/>
              </a:rPr>
              <a:t>Development is a measure of progress than than hitting  a specific development milestone</a:t>
            </a:r>
            <a:endParaRPr sz="2300" b="0" i="0" u="none" strike="noStrike" cap="none">
              <a:solidFill>
                <a:schemeClr val="dk1"/>
              </a:solidFill>
              <a:latin typeface="Times New Roman"/>
              <a:ea typeface="Times New Roman"/>
              <a:cs typeface="Times New Roman"/>
              <a:sym typeface="Times New Roman"/>
            </a:endParaRPr>
          </a:p>
          <a:p>
            <a:pPr marL="457200" marR="0" lvl="0" indent="-374650" algn="l" rtl="0">
              <a:lnSpc>
                <a:spcPct val="115000"/>
              </a:lnSpc>
              <a:spcBef>
                <a:spcPts val="0"/>
              </a:spcBef>
              <a:spcAft>
                <a:spcPts val="0"/>
              </a:spcAft>
              <a:buClr>
                <a:schemeClr val="dk1"/>
              </a:buClr>
              <a:buSzPts val="2300"/>
              <a:buFont typeface="Times New Roman"/>
              <a:buChar char="-"/>
            </a:pPr>
            <a:r>
              <a:rPr lang="en-US" sz="2300">
                <a:solidFill>
                  <a:schemeClr val="dk1"/>
                </a:solidFill>
                <a:latin typeface="Times New Roman"/>
                <a:ea typeface="Times New Roman"/>
                <a:cs typeface="Times New Roman"/>
                <a:sym typeface="Times New Roman"/>
              </a:rPr>
              <a:t>We are encouraged to get as much done as reasonable given the timeframe</a:t>
            </a:r>
            <a:endParaRPr sz="23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2100"/>
              <a:buFont typeface="Arial"/>
              <a:buNone/>
            </a:pPr>
            <a:endParaRPr sz="23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Shape 156"/>
        <p:cNvGrpSpPr/>
        <p:nvPr/>
      </p:nvGrpSpPr>
      <p:grpSpPr>
        <a:xfrm>
          <a:off x="0" y="0"/>
          <a:ext cx="0" cy="0"/>
          <a:chOff x="0" y="0"/>
          <a:chExt cx="0" cy="0"/>
        </a:xfrm>
      </p:grpSpPr>
      <p:sp>
        <p:nvSpPr>
          <p:cNvPr id="157" name="Google Shape;157;p9"/>
          <p:cNvSpPr/>
          <p:nvPr/>
        </p:nvSpPr>
        <p:spPr>
          <a:xfrm rot="7659121">
            <a:off x="-4012602" y="5585714"/>
            <a:ext cx="7629294" cy="7828566"/>
          </a:xfrm>
          <a:custGeom>
            <a:avLst/>
            <a:gdLst/>
            <a:ahLst/>
            <a:cxnLst/>
            <a:rect l="l" t="t" r="r" b="b"/>
            <a:pathLst>
              <a:path w="7629294" h="7828566" extrusionOk="0">
                <a:moveTo>
                  <a:pt x="0" y="0"/>
                </a:moveTo>
                <a:lnTo>
                  <a:pt x="7629294" y="0"/>
                </a:lnTo>
                <a:lnTo>
                  <a:pt x="7629294" y="7828566"/>
                </a:lnTo>
                <a:lnTo>
                  <a:pt x="0" y="782856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9"/>
          <p:cNvSpPr/>
          <p:nvPr/>
        </p:nvSpPr>
        <p:spPr>
          <a:xfrm rot="2016048">
            <a:off x="12243487" y="-1005305"/>
            <a:ext cx="10749463" cy="2687366"/>
          </a:xfrm>
          <a:custGeom>
            <a:avLst/>
            <a:gdLst/>
            <a:ahLst/>
            <a:cxnLst/>
            <a:rect l="l" t="t" r="r" b="b"/>
            <a:pathLst>
              <a:path w="10749463" h="2687366" extrusionOk="0">
                <a:moveTo>
                  <a:pt x="0" y="0"/>
                </a:moveTo>
                <a:lnTo>
                  <a:pt x="10749463" y="0"/>
                </a:lnTo>
                <a:lnTo>
                  <a:pt x="10749463" y="2687365"/>
                </a:lnTo>
                <a:lnTo>
                  <a:pt x="0" y="268736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9"/>
          <p:cNvSpPr txBox="1"/>
          <p:nvPr/>
        </p:nvSpPr>
        <p:spPr>
          <a:xfrm>
            <a:off x="1217775" y="1037000"/>
            <a:ext cx="12063300" cy="1536300"/>
          </a:xfrm>
          <a:prstGeom prst="rect">
            <a:avLst/>
          </a:prstGeom>
          <a:noFill/>
          <a:ln>
            <a:noFill/>
          </a:ln>
        </p:spPr>
        <p:txBody>
          <a:bodyPr spcFirstLastPara="1" wrap="square" lIns="0" tIns="0" rIns="0" bIns="0" anchor="t" anchorCtr="0">
            <a:spAutoFit/>
          </a:bodyPr>
          <a:lstStyle/>
          <a:p>
            <a:pPr marL="0" marR="0" lvl="0" indent="0" algn="l" rtl="0">
              <a:lnSpc>
                <a:spcPct val="138002"/>
              </a:lnSpc>
              <a:spcBef>
                <a:spcPts val="0"/>
              </a:spcBef>
              <a:spcAft>
                <a:spcPts val="0"/>
              </a:spcAft>
              <a:buClr>
                <a:srgbClr val="000000"/>
              </a:buClr>
              <a:buSzPts val="9981"/>
              <a:buFont typeface="Arial"/>
              <a:buNone/>
            </a:pPr>
            <a:r>
              <a:rPr lang="en-US" sz="9981" b="1">
                <a:solidFill>
                  <a:srgbClr val="231F20"/>
                </a:solidFill>
                <a:latin typeface="Oswald"/>
                <a:ea typeface="Oswald"/>
                <a:cs typeface="Oswald"/>
                <a:sym typeface="Oswald"/>
              </a:rPr>
              <a:t>TASK DECOMPOSITION</a:t>
            </a:r>
            <a:endParaRPr sz="1400" b="0" i="0" u="none" strike="noStrike" cap="none">
              <a:solidFill>
                <a:srgbClr val="000000"/>
              </a:solidFill>
              <a:latin typeface="Arial"/>
              <a:ea typeface="Arial"/>
              <a:cs typeface="Arial"/>
              <a:sym typeface="Arial"/>
            </a:endParaRPr>
          </a:p>
        </p:txBody>
      </p:sp>
      <p:sp>
        <p:nvSpPr>
          <p:cNvPr id="160" name="Google Shape;160;p9"/>
          <p:cNvSpPr txBox="1"/>
          <p:nvPr/>
        </p:nvSpPr>
        <p:spPr>
          <a:xfrm>
            <a:off x="4472000" y="7294025"/>
            <a:ext cx="937200" cy="277200"/>
          </a:xfrm>
          <a:prstGeom prst="rect">
            <a:avLst/>
          </a:prstGeom>
          <a:noFill/>
          <a:ln>
            <a:noFill/>
          </a:ln>
        </p:spPr>
        <p:txBody>
          <a:bodyPr spcFirstLastPara="1" wrap="square" lIns="0" tIns="0" rIns="0" bIns="0" anchor="t" anchorCtr="0">
            <a:spAutoFit/>
          </a:bodyPr>
          <a:lstStyle/>
          <a:p>
            <a:pPr marL="922279" marR="0" lvl="1" indent="-346838"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p9"/>
          <p:cNvSpPr txBox="1"/>
          <p:nvPr/>
        </p:nvSpPr>
        <p:spPr>
          <a:xfrm>
            <a:off x="4472000" y="7508107"/>
            <a:ext cx="937200" cy="277200"/>
          </a:xfrm>
          <a:prstGeom prst="rect">
            <a:avLst/>
          </a:prstGeom>
          <a:noFill/>
          <a:ln>
            <a:noFill/>
          </a:ln>
        </p:spPr>
        <p:txBody>
          <a:bodyPr spcFirstLastPara="1" wrap="square" lIns="0" tIns="0" rIns="0" bIns="0" anchor="t" anchorCtr="0">
            <a:spAutoFit/>
          </a:bodyPr>
          <a:lstStyle/>
          <a:p>
            <a:pPr marL="922279" marR="0" lvl="1" indent="-346838"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2" name="Google Shape;162;p9"/>
          <p:cNvPicPr preferRelativeResize="0"/>
          <p:nvPr/>
        </p:nvPicPr>
        <p:blipFill>
          <a:blip r:embed="rId5">
            <a:alphaModFix/>
          </a:blip>
          <a:stretch>
            <a:fillRect/>
          </a:stretch>
        </p:blipFill>
        <p:spPr>
          <a:xfrm>
            <a:off x="1718447" y="1939025"/>
            <a:ext cx="16092227" cy="8399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Shape 166"/>
        <p:cNvGrpSpPr/>
        <p:nvPr/>
      </p:nvGrpSpPr>
      <p:grpSpPr>
        <a:xfrm>
          <a:off x="0" y="0"/>
          <a:ext cx="0" cy="0"/>
          <a:chOff x="0" y="0"/>
          <a:chExt cx="0" cy="0"/>
        </a:xfrm>
      </p:grpSpPr>
      <p:sp>
        <p:nvSpPr>
          <p:cNvPr id="167" name="Google Shape;167;g2fa0f71020e_7_4"/>
          <p:cNvSpPr/>
          <p:nvPr/>
        </p:nvSpPr>
        <p:spPr>
          <a:xfrm rot="7655163">
            <a:off x="-4505846" y="6275633"/>
            <a:ext cx="7629890" cy="7829178"/>
          </a:xfrm>
          <a:custGeom>
            <a:avLst/>
            <a:gdLst/>
            <a:ahLst/>
            <a:cxnLst/>
            <a:rect l="l" t="t" r="r" b="b"/>
            <a:pathLst>
              <a:path w="7629294" h="7828566" extrusionOk="0">
                <a:moveTo>
                  <a:pt x="0" y="0"/>
                </a:moveTo>
                <a:lnTo>
                  <a:pt x="7629294" y="0"/>
                </a:lnTo>
                <a:lnTo>
                  <a:pt x="7629294" y="7828566"/>
                </a:lnTo>
                <a:lnTo>
                  <a:pt x="0" y="782856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g2fa0f71020e_7_4"/>
          <p:cNvSpPr/>
          <p:nvPr/>
        </p:nvSpPr>
        <p:spPr>
          <a:xfrm rot="2014247">
            <a:off x="12247015" y="-1009581"/>
            <a:ext cx="10740389" cy="2685098"/>
          </a:xfrm>
          <a:custGeom>
            <a:avLst/>
            <a:gdLst/>
            <a:ahLst/>
            <a:cxnLst/>
            <a:rect l="l" t="t" r="r" b="b"/>
            <a:pathLst>
              <a:path w="10749463" h="2687366" extrusionOk="0">
                <a:moveTo>
                  <a:pt x="0" y="0"/>
                </a:moveTo>
                <a:lnTo>
                  <a:pt x="10749463" y="0"/>
                </a:lnTo>
                <a:lnTo>
                  <a:pt x="10749463" y="2687365"/>
                </a:lnTo>
                <a:lnTo>
                  <a:pt x="0" y="268736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g2fa0f71020e_7_4"/>
          <p:cNvSpPr txBox="1"/>
          <p:nvPr/>
        </p:nvSpPr>
        <p:spPr>
          <a:xfrm>
            <a:off x="5369182" y="4779394"/>
            <a:ext cx="7385400" cy="215400"/>
          </a:xfrm>
          <a:prstGeom prst="rect">
            <a:avLst/>
          </a:prstGeom>
          <a:noFill/>
          <a:ln>
            <a:noFill/>
          </a:ln>
        </p:spPr>
        <p:txBody>
          <a:bodyPr spcFirstLastPara="1" wrap="square" lIns="0" tIns="0" rIns="0" bIns="0" anchor="t" anchorCtr="0">
            <a:spAutoFit/>
          </a:bodyPr>
          <a:lstStyle/>
          <a:p>
            <a:pPr marL="0" marR="0" lvl="0" indent="0" algn="l" rtl="0">
              <a:lnSpc>
                <a:spcPct val="137995"/>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g2fa0f71020e_7_4"/>
          <p:cNvSpPr txBox="1"/>
          <p:nvPr/>
        </p:nvSpPr>
        <p:spPr>
          <a:xfrm>
            <a:off x="3352157" y="3720167"/>
            <a:ext cx="8656200" cy="215400"/>
          </a:xfrm>
          <a:prstGeom prst="rect">
            <a:avLst/>
          </a:prstGeom>
          <a:noFill/>
          <a:ln>
            <a:noFill/>
          </a:ln>
        </p:spPr>
        <p:txBody>
          <a:bodyPr spcFirstLastPara="1" wrap="square" lIns="0" tIns="0" rIns="0" bIns="0" anchor="t" anchorCtr="0">
            <a:spAutoFit/>
          </a:bodyPr>
          <a:lstStyle/>
          <a:p>
            <a:pPr marL="0" marR="0" lvl="0" indent="0" algn="l" rtl="0">
              <a:lnSpc>
                <a:spcPct val="137995"/>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g2fa0f71020e_7_4"/>
          <p:cNvSpPr txBox="1"/>
          <p:nvPr/>
        </p:nvSpPr>
        <p:spPr>
          <a:xfrm>
            <a:off x="1217779" y="1037000"/>
            <a:ext cx="11180100" cy="1536300"/>
          </a:xfrm>
          <a:prstGeom prst="rect">
            <a:avLst/>
          </a:prstGeom>
          <a:noFill/>
          <a:ln>
            <a:noFill/>
          </a:ln>
        </p:spPr>
        <p:txBody>
          <a:bodyPr spcFirstLastPara="1" wrap="square" lIns="0" tIns="0" rIns="0" bIns="0" anchor="t" anchorCtr="0">
            <a:spAutoFit/>
          </a:bodyPr>
          <a:lstStyle/>
          <a:p>
            <a:pPr marL="0" marR="0" lvl="0" indent="0" algn="l" rtl="0">
              <a:lnSpc>
                <a:spcPct val="138002"/>
              </a:lnSpc>
              <a:spcBef>
                <a:spcPts val="0"/>
              </a:spcBef>
              <a:spcAft>
                <a:spcPts val="0"/>
              </a:spcAft>
              <a:buClr>
                <a:srgbClr val="000000"/>
              </a:buClr>
              <a:buSzPts val="9981"/>
              <a:buFont typeface="Arial"/>
              <a:buNone/>
            </a:pPr>
            <a:r>
              <a:rPr lang="en-US" sz="9981" b="1">
                <a:solidFill>
                  <a:srgbClr val="231F20"/>
                </a:solidFill>
                <a:latin typeface="Oswald"/>
                <a:ea typeface="Oswald"/>
                <a:cs typeface="Oswald"/>
                <a:sym typeface="Oswald"/>
              </a:rPr>
              <a:t>KEY MILESTONES</a:t>
            </a:r>
            <a:endParaRPr sz="1400" b="0" i="0" u="none" strike="noStrike" cap="none">
              <a:solidFill>
                <a:srgbClr val="000000"/>
              </a:solidFill>
              <a:latin typeface="Arial"/>
              <a:ea typeface="Arial"/>
              <a:cs typeface="Arial"/>
              <a:sym typeface="Arial"/>
            </a:endParaRPr>
          </a:p>
        </p:txBody>
      </p:sp>
      <p:sp>
        <p:nvSpPr>
          <p:cNvPr id="172" name="Google Shape;172;g2fa0f71020e_7_4"/>
          <p:cNvSpPr txBox="1"/>
          <p:nvPr/>
        </p:nvSpPr>
        <p:spPr>
          <a:xfrm>
            <a:off x="1938150" y="2566650"/>
            <a:ext cx="9517800" cy="84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a:solidFill>
                  <a:schemeClr val="dk1"/>
                </a:solidFill>
                <a:latin typeface="Calibri"/>
                <a:ea typeface="Calibri"/>
                <a:cs typeface="Calibri"/>
                <a:sym typeface="Calibri"/>
              </a:rPr>
              <a:t>MILESTONES, METRICS, &amp; EVALUATION CRITERIA</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73" name="Google Shape;173;g2fa0f71020e_7_4"/>
          <p:cNvSpPr/>
          <p:nvPr/>
        </p:nvSpPr>
        <p:spPr>
          <a:xfrm>
            <a:off x="4238175" y="3878251"/>
            <a:ext cx="1400715" cy="5709115"/>
          </a:xfrm>
          <a:custGeom>
            <a:avLst/>
            <a:gdLst/>
            <a:ahLst/>
            <a:cxnLst/>
            <a:rect l="l" t="t" r="r" b="b"/>
            <a:pathLst>
              <a:path w="368852" h="1142966" extrusionOk="0">
                <a:moveTo>
                  <a:pt x="0" y="0"/>
                </a:moveTo>
                <a:lnTo>
                  <a:pt x="368852" y="0"/>
                </a:lnTo>
                <a:lnTo>
                  <a:pt x="368852" y="1142966"/>
                </a:lnTo>
                <a:lnTo>
                  <a:pt x="0" y="1142966"/>
                </a:lnTo>
                <a:close/>
              </a:path>
            </a:pathLst>
          </a:custGeom>
          <a:solidFill>
            <a:srgbClr val="CCCC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g2fa0f71020e_7_4"/>
          <p:cNvSpPr txBox="1"/>
          <p:nvPr/>
        </p:nvSpPr>
        <p:spPr>
          <a:xfrm>
            <a:off x="5836974" y="3550650"/>
            <a:ext cx="9939300" cy="6461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endParaRPr sz="2300">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2300"/>
              <a:buFont typeface="Arial"/>
              <a:buNone/>
            </a:pPr>
            <a:r>
              <a:rPr lang="en-US" sz="2300">
                <a:latin typeface="Times New Roman"/>
                <a:ea typeface="Times New Roman"/>
                <a:cs typeface="Times New Roman"/>
                <a:sym typeface="Times New Roman"/>
              </a:rPr>
              <a:t>Cyber Security is successfully implemented</a:t>
            </a:r>
            <a:endParaRPr sz="2300">
              <a:latin typeface="Times New Roman"/>
              <a:ea typeface="Times New Roman"/>
              <a:cs typeface="Times New Roman"/>
              <a:sym typeface="Times New Roman"/>
            </a:endParaRPr>
          </a:p>
          <a:p>
            <a:pPr marL="457200" marR="0" lvl="0" indent="-374650" algn="l" rtl="0">
              <a:lnSpc>
                <a:spcPct val="115000"/>
              </a:lnSpc>
              <a:spcBef>
                <a:spcPts val="0"/>
              </a:spcBef>
              <a:spcAft>
                <a:spcPts val="0"/>
              </a:spcAft>
              <a:buSzPts val="2300"/>
              <a:buFont typeface="Times New Roman"/>
              <a:buChar char="-"/>
            </a:pPr>
            <a:r>
              <a:rPr lang="en-US" sz="2300">
                <a:latin typeface="Times New Roman"/>
                <a:ea typeface="Times New Roman"/>
                <a:cs typeface="Times New Roman"/>
                <a:sym typeface="Times New Roman"/>
              </a:rPr>
              <a:t>Secure the backend database</a:t>
            </a:r>
            <a:endParaRPr sz="2300">
              <a:latin typeface="Times New Roman"/>
              <a:ea typeface="Times New Roman"/>
              <a:cs typeface="Times New Roman"/>
              <a:sym typeface="Times New Roman"/>
            </a:endParaRPr>
          </a:p>
          <a:p>
            <a:pPr marL="457200" marR="0" lvl="0" indent="-374650" algn="l" rtl="0">
              <a:lnSpc>
                <a:spcPct val="115000"/>
              </a:lnSpc>
              <a:spcBef>
                <a:spcPts val="0"/>
              </a:spcBef>
              <a:spcAft>
                <a:spcPts val="0"/>
              </a:spcAft>
              <a:buSzPts val="2300"/>
              <a:buFont typeface="Times New Roman"/>
              <a:buChar char="-"/>
            </a:pPr>
            <a:r>
              <a:rPr lang="en-US" sz="2300">
                <a:latin typeface="Times New Roman"/>
                <a:ea typeface="Times New Roman"/>
                <a:cs typeface="Times New Roman"/>
                <a:sym typeface="Times New Roman"/>
              </a:rPr>
              <a:t>Remove any security vulnerabilities from application</a:t>
            </a:r>
            <a:endParaRPr sz="2300">
              <a:latin typeface="Times New Roman"/>
              <a:ea typeface="Times New Roman"/>
              <a:cs typeface="Times New Roman"/>
              <a:sym typeface="Times New Roman"/>
            </a:endParaRPr>
          </a:p>
          <a:p>
            <a:pPr marL="457200" marR="0" lvl="0" indent="-374650" algn="l" rtl="0">
              <a:lnSpc>
                <a:spcPct val="115000"/>
              </a:lnSpc>
              <a:spcBef>
                <a:spcPts val="0"/>
              </a:spcBef>
              <a:spcAft>
                <a:spcPts val="0"/>
              </a:spcAft>
              <a:buSzPts val="2300"/>
              <a:buFont typeface="Times New Roman"/>
              <a:buChar char="-"/>
            </a:pPr>
            <a:r>
              <a:rPr lang="en-US" sz="2300">
                <a:latin typeface="Times New Roman"/>
                <a:ea typeface="Times New Roman"/>
                <a:cs typeface="Times New Roman"/>
                <a:sym typeface="Times New Roman"/>
              </a:rPr>
              <a:t>Evaluation Criteria: Different coaches are unable to view other teams data, and certain brute force attacks are prevented</a:t>
            </a:r>
            <a:endParaRPr sz="2300">
              <a:latin typeface="Times New Roman"/>
              <a:ea typeface="Times New Roman"/>
              <a:cs typeface="Times New Roman"/>
              <a:sym typeface="Times New Roman"/>
            </a:endParaRPr>
          </a:p>
          <a:p>
            <a:pPr marL="457200" marR="0" lvl="0" indent="0" algn="l" rtl="0">
              <a:lnSpc>
                <a:spcPct val="115000"/>
              </a:lnSpc>
              <a:spcBef>
                <a:spcPts val="0"/>
              </a:spcBef>
              <a:spcAft>
                <a:spcPts val="0"/>
              </a:spcAft>
              <a:buNone/>
            </a:pPr>
            <a:endParaRPr sz="2300">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2300"/>
              <a:buFont typeface="Arial"/>
              <a:buNone/>
            </a:pPr>
            <a:r>
              <a:rPr lang="en-US" sz="2300">
                <a:latin typeface="Times New Roman"/>
                <a:ea typeface="Times New Roman"/>
                <a:cs typeface="Times New Roman"/>
                <a:sym typeface="Times New Roman"/>
              </a:rPr>
              <a:t>App can connect to rack</a:t>
            </a:r>
            <a:endParaRPr sz="2300">
              <a:latin typeface="Times New Roman"/>
              <a:ea typeface="Times New Roman"/>
              <a:cs typeface="Times New Roman"/>
              <a:sym typeface="Times New Roman"/>
            </a:endParaRPr>
          </a:p>
          <a:p>
            <a:pPr marL="457200" marR="0" lvl="0" indent="-374650" algn="l" rtl="0">
              <a:lnSpc>
                <a:spcPct val="115000"/>
              </a:lnSpc>
              <a:spcBef>
                <a:spcPts val="0"/>
              </a:spcBef>
              <a:spcAft>
                <a:spcPts val="0"/>
              </a:spcAft>
              <a:buSzPts val="2300"/>
              <a:buFont typeface="Times New Roman"/>
              <a:buChar char="-"/>
            </a:pPr>
            <a:r>
              <a:rPr lang="en-US" sz="2300">
                <a:latin typeface="Times New Roman"/>
                <a:ea typeface="Times New Roman"/>
                <a:cs typeface="Times New Roman"/>
                <a:sym typeface="Times New Roman"/>
              </a:rPr>
              <a:t>Bluetooth connection works with different devices</a:t>
            </a:r>
            <a:endParaRPr sz="2300">
              <a:latin typeface="Times New Roman"/>
              <a:ea typeface="Times New Roman"/>
              <a:cs typeface="Times New Roman"/>
              <a:sym typeface="Times New Roman"/>
            </a:endParaRPr>
          </a:p>
          <a:p>
            <a:pPr marL="457200" marR="0" lvl="0" indent="-374650" algn="l" rtl="0">
              <a:lnSpc>
                <a:spcPct val="115000"/>
              </a:lnSpc>
              <a:spcBef>
                <a:spcPts val="0"/>
              </a:spcBef>
              <a:spcAft>
                <a:spcPts val="0"/>
              </a:spcAft>
              <a:buSzPts val="2300"/>
              <a:buFont typeface="Times New Roman"/>
              <a:buChar char="-"/>
            </a:pPr>
            <a:r>
              <a:rPr lang="en-US" sz="2300">
                <a:latin typeface="Times New Roman"/>
                <a:ea typeface="Times New Roman"/>
                <a:cs typeface="Times New Roman"/>
                <a:sym typeface="Times New Roman"/>
              </a:rPr>
              <a:t>Evaluation Criteria: Device can connect within 30 seconds, notifies user if failed</a:t>
            </a:r>
            <a:endParaRPr sz="2300">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2300"/>
              <a:buFont typeface="Arial"/>
              <a:buNone/>
            </a:pPr>
            <a:endParaRPr sz="2300">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2300"/>
              <a:buFont typeface="Arial"/>
              <a:buNone/>
            </a:pPr>
            <a:r>
              <a:rPr lang="en-US" sz="2300">
                <a:latin typeface="Times New Roman"/>
                <a:ea typeface="Times New Roman"/>
                <a:cs typeface="Times New Roman"/>
                <a:sym typeface="Times New Roman"/>
              </a:rPr>
              <a:t>Screen Designs Implemented</a:t>
            </a:r>
            <a:endParaRPr sz="2300">
              <a:latin typeface="Times New Roman"/>
              <a:ea typeface="Times New Roman"/>
              <a:cs typeface="Times New Roman"/>
              <a:sym typeface="Times New Roman"/>
            </a:endParaRPr>
          </a:p>
          <a:p>
            <a:pPr marL="457200" marR="0" lvl="0" indent="-374650" algn="l" rtl="0">
              <a:lnSpc>
                <a:spcPct val="115000"/>
              </a:lnSpc>
              <a:spcBef>
                <a:spcPts val="0"/>
              </a:spcBef>
              <a:spcAft>
                <a:spcPts val="0"/>
              </a:spcAft>
              <a:buSzPts val="2300"/>
              <a:buFont typeface="Times New Roman"/>
              <a:buChar char="-"/>
            </a:pPr>
            <a:r>
              <a:rPr lang="en-US" sz="2300">
                <a:latin typeface="Times New Roman"/>
                <a:ea typeface="Times New Roman"/>
                <a:cs typeface="Times New Roman"/>
                <a:sym typeface="Times New Roman"/>
              </a:rPr>
              <a:t>All current designs coded in both Android and iOS</a:t>
            </a:r>
            <a:endParaRPr sz="2300">
              <a:latin typeface="Times New Roman"/>
              <a:ea typeface="Times New Roman"/>
              <a:cs typeface="Times New Roman"/>
              <a:sym typeface="Times New Roman"/>
            </a:endParaRPr>
          </a:p>
          <a:p>
            <a:pPr marL="457200" marR="0" lvl="0" indent="-374650" algn="l" rtl="0">
              <a:lnSpc>
                <a:spcPct val="115000"/>
              </a:lnSpc>
              <a:spcBef>
                <a:spcPts val="0"/>
              </a:spcBef>
              <a:spcAft>
                <a:spcPts val="0"/>
              </a:spcAft>
              <a:buSzPts val="2300"/>
              <a:buFont typeface="Times New Roman"/>
              <a:buChar char="-"/>
            </a:pPr>
            <a:r>
              <a:rPr lang="en-US" sz="2300">
                <a:latin typeface="Times New Roman"/>
                <a:ea typeface="Times New Roman"/>
                <a:cs typeface="Times New Roman"/>
                <a:sym typeface="Times New Roman"/>
              </a:rPr>
              <a:t>100% of current screens implemented in new applications</a:t>
            </a:r>
            <a:endParaRPr sz="2300">
              <a:latin typeface="Times New Roman"/>
              <a:ea typeface="Times New Roman"/>
              <a:cs typeface="Times New Roman"/>
              <a:sym typeface="Times New Roman"/>
            </a:endParaRPr>
          </a:p>
          <a:p>
            <a:pPr marL="457200" marR="0" lvl="0" indent="-374650" algn="l" rtl="0">
              <a:lnSpc>
                <a:spcPct val="115000"/>
              </a:lnSpc>
              <a:spcBef>
                <a:spcPts val="0"/>
              </a:spcBef>
              <a:spcAft>
                <a:spcPts val="0"/>
              </a:spcAft>
              <a:buSzPts val="2300"/>
              <a:buFont typeface="Times New Roman"/>
              <a:buChar char="-"/>
            </a:pPr>
            <a:r>
              <a:rPr lang="en-US" sz="2300">
                <a:latin typeface="Times New Roman"/>
                <a:ea typeface="Times New Roman"/>
                <a:cs typeface="Times New Roman"/>
                <a:sym typeface="Times New Roman"/>
              </a:rPr>
              <a:t>Evaluation Criteria: Meets Client Standards and Expectations</a:t>
            </a:r>
            <a:endParaRPr sz="2300">
              <a:latin typeface="Times New Roman"/>
              <a:ea typeface="Times New Roman"/>
              <a:cs typeface="Times New Roman"/>
              <a:sym typeface="Times New Roman"/>
            </a:endParaRPr>
          </a:p>
          <a:p>
            <a:pPr marL="0" marR="0" lvl="0" indent="0" algn="l" rtl="0">
              <a:lnSpc>
                <a:spcPct val="137995"/>
              </a:lnSpc>
              <a:spcBef>
                <a:spcPts val="0"/>
              </a:spcBef>
              <a:spcAft>
                <a:spcPts val="0"/>
              </a:spcAft>
              <a:buClr>
                <a:srgbClr val="000000"/>
              </a:buClr>
              <a:buSzPts val="2300"/>
              <a:buFont typeface="Arial"/>
              <a:buNone/>
            </a:pPr>
            <a:endParaRPr sz="2300" b="0" i="0" u="none" strike="noStrike" cap="none">
              <a:solidFill>
                <a:srgbClr val="000000"/>
              </a:solidFill>
              <a:latin typeface="Times New Roman"/>
              <a:ea typeface="Times New Roman"/>
              <a:cs typeface="Times New Roman"/>
              <a:sym typeface="Times New Roman"/>
            </a:endParaRPr>
          </a:p>
        </p:txBody>
      </p:sp>
      <p:sp>
        <p:nvSpPr>
          <p:cNvPr id="175" name="Google Shape;175;g2fa0f71020e_7_4"/>
          <p:cNvSpPr txBox="1"/>
          <p:nvPr/>
        </p:nvSpPr>
        <p:spPr>
          <a:xfrm>
            <a:off x="4594725" y="5381550"/>
            <a:ext cx="937200" cy="277200"/>
          </a:xfrm>
          <a:prstGeom prst="rect">
            <a:avLst/>
          </a:prstGeom>
          <a:noFill/>
          <a:ln>
            <a:noFill/>
          </a:ln>
        </p:spPr>
        <p:txBody>
          <a:bodyPr spcFirstLastPara="1" wrap="square" lIns="0" tIns="0" rIns="0" bIns="0" anchor="t" anchorCtr="0">
            <a:spAutoFit/>
          </a:bodyPr>
          <a:lstStyle/>
          <a:p>
            <a:pPr marL="922279" marR="0" lvl="1" indent="-346838"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g2fa0f71020e_7_4"/>
          <p:cNvSpPr/>
          <p:nvPr/>
        </p:nvSpPr>
        <p:spPr>
          <a:xfrm>
            <a:off x="5041484" y="4780333"/>
            <a:ext cx="76200" cy="76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7" name="Google Shape;177;g2fa0f71020e_7_4"/>
          <p:cNvSpPr/>
          <p:nvPr/>
        </p:nvSpPr>
        <p:spPr>
          <a:xfrm>
            <a:off x="5025492" y="6563910"/>
            <a:ext cx="76200" cy="76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g2fa0f71020e_7_4"/>
          <p:cNvSpPr/>
          <p:nvPr/>
        </p:nvSpPr>
        <p:spPr>
          <a:xfrm>
            <a:off x="5025492" y="8125051"/>
            <a:ext cx="76200" cy="76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Shape 182"/>
        <p:cNvGrpSpPr/>
        <p:nvPr/>
      </p:nvGrpSpPr>
      <p:grpSpPr>
        <a:xfrm>
          <a:off x="0" y="0"/>
          <a:ext cx="0" cy="0"/>
          <a:chOff x="0" y="0"/>
          <a:chExt cx="0" cy="0"/>
        </a:xfrm>
      </p:grpSpPr>
      <p:sp>
        <p:nvSpPr>
          <p:cNvPr id="183" name="Google Shape;183;g2fc46ef4c6e_0_10"/>
          <p:cNvSpPr/>
          <p:nvPr/>
        </p:nvSpPr>
        <p:spPr>
          <a:xfrm rot="7655163">
            <a:off x="-4954651" y="6556774"/>
            <a:ext cx="7629890" cy="7829178"/>
          </a:xfrm>
          <a:custGeom>
            <a:avLst/>
            <a:gdLst/>
            <a:ahLst/>
            <a:cxnLst/>
            <a:rect l="l" t="t" r="r" b="b"/>
            <a:pathLst>
              <a:path w="7629294" h="7828566" extrusionOk="0">
                <a:moveTo>
                  <a:pt x="0" y="0"/>
                </a:moveTo>
                <a:lnTo>
                  <a:pt x="7629294" y="0"/>
                </a:lnTo>
                <a:lnTo>
                  <a:pt x="7629294" y="7828566"/>
                </a:lnTo>
                <a:lnTo>
                  <a:pt x="0" y="782856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g2fc46ef4c6e_0_10"/>
          <p:cNvSpPr/>
          <p:nvPr/>
        </p:nvSpPr>
        <p:spPr>
          <a:xfrm rot="2014247">
            <a:off x="11535517" y="-138498"/>
            <a:ext cx="10740389" cy="2685098"/>
          </a:xfrm>
          <a:custGeom>
            <a:avLst/>
            <a:gdLst/>
            <a:ahLst/>
            <a:cxnLst/>
            <a:rect l="l" t="t" r="r" b="b"/>
            <a:pathLst>
              <a:path w="10749463" h="2687366" extrusionOk="0">
                <a:moveTo>
                  <a:pt x="0" y="0"/>
                </a:moveTo>
                <a:lnTo>
                  <a:pt x="10749463" y="0"/>
                </a:lnTo>
                <a:lnTo>
                  <a:pt x="10749463" y="2687365"/>
                </a:lnTo>
                <a:lnTo>
                  <a:pt x="0" y="268736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g2fc46ef4c6e_0_10"/>
          <p:cNvSpPr txBox="1"/>
          <p:nvPr/>
        </p:nvSpPr>
        <p:spPr>
          <a:xfrm>
            <a:off x="5369182" y="4779394"/>
            <a:ext cx="7385400" cy="215400"/>
          </a:xfrm>
          <a:prstGeom prst="rect">
            <a:avLst/>
          </a:prstGeom>
          <a:noFill/>
          <a:ln>
            <a:noFill/>
          </a:ln>
        </p:spPr>
        <p:txBody>
          <a:bodyPr spcFirstLastPara="1" wrap="square" lIns="0" tIns="0" rIns="0" bIns="0" anchor="t" anchorCtr="0">
            <a:spAutoFit/>
          </a:bodyPr>
          <a:lstStyle/>
          <a:p>
            <a:pPr marL="0" marR="0" lvl="0" indent="0" algn="l" rtl="0">
              <a:lnSpc>
                <a:spcPct val="137995"/>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g2fc46ef4c6e_0_10"/>
          <p:cNvSpPr txBox="1"/>
          <p:nvPr/>
        </p:nvSpPr>
        <p:spPr>
          <a:xfrm>
            <a:off x="3352157" y="3720167"/>
            <a:ext cx="8656200" cy="215400"/>
          </a:xfrm>
          <a:prstGeom prst="rect">
            <a:avLst/>
          </a:prstGeom>
          <a:noFill/>
          <a:ln>
            <a:noFill/>
          </a:ln>
        </p:spPr>
        <p:txBody>
          <a:bodyPr spcFirstLastPara="1" wrap="square" lIns="0" tIns="0" rIns="0" bIns="0" anchor="t" anchorCtr="0">
            <a:spAutoFit/>
          </a:bodyPr>
          <a:lstStyle/>
          <a:p>
            <a:pPr marL="0" marR="0" lvl="0" indent="0" algn="l" rtl="0">
              <a:lnSpc>
                <a:spcPct val="137995"/>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2fc46ef4c6e_0_10"/>
          <p:cNvSpPr txBox="1"/>
          <p:nvPr/>
        </p:nvSpPr>
        <p:spPr>
          <a:xfrm>
            <a:off x="1217779" y="1037000"/>
            <a:ext cx="11180100" cy="1536300"/>
          </a:xfrm>
          <a:prstGeom prst="rect">
            <a:avLst/>
          </a:prstGeom>
          <a:noFill/>
          <a:ln>
            <a:noFill/>
          </a:ln>
        </p:spPr>
        <p:txBody>
          <a:bodyPr spcFirstLastPara="1" wrap="square" lIns="0" tIns="0" rIns="0" bIns="0" anchor="t" anchorCtr="0">
            <a:spAutoFit/>
          </a:bodyPr>
          <a:lstStyle/>
          <a:p>
            <a:pPr marL="0" marR="0" lvl="0" indent="0" algn="l" rtl="0">
              <a:lnSpc>
                <a:spcPct val="138002"/>
              </a:lnSpc>
              <a:spcBef>
                <a:spcPts val="0"/>
              </a:spcBef>
              <a:spcAft>
                <a:spcPts val="0"/>
              </a:spcAft>
              <a:buClr>
                <a:srgbClr val="000000"/>
              </a:buClr>
              <a:buSzPts val="9981"/>
              <a:buFont typeface="Arial"/>
              <a:buNone/>
            </a:pPr>
            <a:r>
              <a:rPr lang="en-US" sz="9981" b="1">
                <a:solidFill>
                  <a:srgbClr val="231F20"/>
                </a:solidFill>
                <a:latin typeface="Oswald"/>
                <a:ea typeface="Oswald"/>
                <a:cs typeface="Oswald"/>
                <a:sym typeface="Oswald"/>
              </a:rPr>
              <a:t>KEY RISKS</a:t>
            </a:r>
            <a:endParaRPr sz="1400" b="0" i="0" u="none" strike="noStrike" cap="none">
              <a:solidFill>
                <a:srgbClr val="000000"/>
              </a:solidFill>
              <a:latin typeface="Arial"/>
              <a:ea typeface="Arial"/>
              <a:cs typeface="Arial"/>
              <a:sym typeface="Arial"/>
            </a:endParaRPr>
          </a:p>
        </p:txBody>
      </p:sp>
      <p:sp>
        <p:nvSpPr>
          <p:cNvPr id="188" name="Google Shape;188;g2fc46ef4c6e_0_10"/>
          <p:cNvSpPr txBox="1"/>
          <p:nvPr/>
        </p:nvSpPr>
        <p:spPr>
          <a:xfrm>
            <a:off x="1938150" y="2566650"/>
            <a:ext cx="9517800" cy="84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a:solidFill>
                  <a:schemeClr val="dk1"/>
                </a:solidFill>
                <a:latin typeface="Calibri"/>
                <a:ea typeface="Calibri"/>
                <a:cs typeface="Calibri"/>
                <a:sym typeface="Calibri"/>
              </a:rPr>
              <a:t>RISK &amp; RISK MITIGATION STRATEGIES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89" name="Google Shape;189;g2fc46ef4c6e_0_10"/>
          <p:cNvSpPr txBox="1"/>
          <p:nvPr/>
        </p:nvSpPr>
        <p:spPr>
          <a:xfrm>
            <a:off x="5853974" y="3837900"/>
            <a:ext cx="9939300" cy="761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300"/>
              <a:buFont typeface="Arial"/>
              <a:buNone/>
            </a:pPr>
            <a:endParaRPr sz="2300" b="0" i="0" u="none" strike="noStrike" cap="none">
              <a:solidFill>
                <a:srgbClr val="000000"/>
              </a:solidFill>
              <a:latin typeface="Times New Roman"/>
              <a:ea typeface="Times New Roman"/>
              <a:cs typeface="Times New Roman"/>
              <a:sym typeface="Times New Roman"/>
            </a:endParaRPr>
          </a:p>
          <a:p>
            <a:pPr marL="0" marR="0" lvl="0" indent="0" algn="l" rtl="0">
              <a:lnSpc>
                <a:spcPct val="137995"/>
              </a:lnSpc>
              <a:spcBef>
                <a:spcPts val="0"/>
              </a:spcBef>
              <a:spcAft>
                <a:spcPts val="0"/>
              </a:spcAft>
              <a:buClr>
                <a:srgbClr val="000000"/>
              </a:buClr>
              <a:buSzPts val="2300"/>
              <a:buFont typeface="Arial"/>
              <a:buNone/>
            </a:pPr>
            <a:endParaRPr sz="2300" b="0" i="0" u="none" strike="noStrike" cap="none">
              <a:solidFill>
                <a:srgbClr val="000000"/>
              </a:solidFill>
              <a:latin typeface="Times New Roman"/>
              <a:ea typeface="Times New Roman"/>
              <a:cs typeface="Times New Roman"/>
              <a:sym typeface="Times New Roman"/>
            </a:endParaRPr>
          </a:p>
        </p:txBody>
      </p:sp>
      <p:sp>
        <p:nvSpPr>
          <p:cNvPr id="190" name="Google Shape;190;g2fc46ef4c6e_0_10"/>
          <p:cNvSpPr txBox="1"/>
          <p:nvPr/>
        </p:nvSpPr>
        <p:spPr>
          <a:xfrm>
            <a:off x="2942550" y="3305625"/>
            <a:ext cx="15075600" cy="618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300">
                <a:solidFill>
                  <a:schemeClr val="dk1"/>
                </a:solidFill>
                <a:latin typeface="Times New Roman"/>
                <a:ea typeface="Times New Roman"/>
                <a:cs typeface="Times New Roman"/>
                <a:sym typeface="Times New Roman"/>
              </a:rPr>
              <a:t>Backend Connectivity</a:t>
            </a:r>
            <a:endParaRPr sz="2300">
              <a:solidFill>
                <a:schemeClr val="dk1"/>
              </a:solidFill>
              <a:latin typeface="Times New Roman"/>
              <a:ea typeface="Times New Roman"/>
              <a:cs typeface="Times New Roman"/>
              <a:sym typeface="Times New Roman"/>
            </a:endParaRPr>
          </a:p>
          <a:p>
            <a:pPr marL="457200" lvl="0" indent="-374650" algn="l" rtl="0">
              <a:lnSpc>
                <a:spcPct val="115000"/>
              </a:lnSpc>
              <a:spcBef>
                <a:spcPts val="0"/>
              </a:spcBef>
              <a:spcAft>
                <a:spcPts val="0"/>
              </a:spcAft>
              <a:buClr>
                <a:schemeClr val="dk1"/>
              </a:buClr>
              <a:buSzPts val="2300"/>
              <a:buFont typeface="Times New Roman"/>
              <a:buChar char="-"/>
            </a:pPr>
            <a:r>
              <a:rPr lang="en-US" sz="2300">
                <a:solidFill>
                  <a:schemeClr val="dk1"/>
                </a:solidFill>
                <a:latin typeface="Times New Roman"/>
                <a:ea typeface="Times New Roman"/>
                <a:cs typeface="Times New Roman"/>
                <a:sym typeface="Times New Roman"/>
              </a:rPr>
              <a:t>Unable to get the API hooks from the current development team to connect our screen designs to the hardware on the rack</a:t>
            </a:r>
            <a:endParaRPr sz="2300">
              <a:solidFill>
                <a:schemeClr val="dk1"/>
              </a:solidFill>
              <a:latin typeface="Times New Roman"/>
              <a:ea typeface="Times New Roman"/>
              <a:cs typeface="Times New Roman"/>
              <a:sym typeface="Times New Roman"/>
            </a:endParaRPr>
          </a:p>
          <a:p>
            <a:pPr marL="457200" lvl="0" indent="-374650" algn="l" rtl="0">
              <a:lnSpc>
                <a:spcPct val="115000"/>
              </a:lnSpc>
              <a:spcBef>
                <a:spcPts val="0"/>
              </a:spcBef>
              <a:spcAft>
                <a:spcPts val="0"/>
              </a:spcAft>
              <a:buClr>
                <a:schemeClr val="dk1"/>
              </a:buClr>
              <a:buSzPts val="2300"/>
              <a:buFont typeface="Times New Roman"/>
              <a:buChar char="-"/>
            </a:pPr>
            <a:r>
              <a:rPr lang="en-US" sz="2300">
                <a:solidFill>
                  <a:schemeClr val="dk1"/>
                </a:solidFill>
                <a:latin typeface="Times New Roman"/>
                <a:ea typeface="Times New Roman"/>
                <a:cs typeface="Times New Roman"/>
                <a:sym typeface="Times New Roman"/>
              </a:rPr>
              <a:t>Mitigation: Alerted the client of necessary database information needed so advisor and client can work towards delivering them to us</a:t>
            </a:r>
            <a:endParaRPr sz="2300">
              <a:solidFill>
                <a:schemeClr val="dk1"/>
              </a:solidFill>
              <a:latin typeface="Times New Roman"/>
              <a:ea typeface="Times New Roman"/>
              <a:cs typeface="Times New Roman"/>
              <a:sym typeface="Times New Roman"/>
            </a:endParaRPr>
          </a:p>
          <a:p>
            <a:pPr marL="457200" lvl="0" indent="-374650" algn="l" rtl="0">
              <a:lnSpc>
                <a:spcPct val="115000"/>
              </a:lnSpc>
              <a:spcBef>
                <a:spcPts val="0"/>
              </a:spcBef>
              <a:spcAft>
                <a:spcPts val="0"/>
              </a:spcAft>
              <a:buClr>
                <a:schemeClr val="dk1"/>
              </a:buClr>
              <a:buSzPts val="2300"/>
              <a:buFont typeface="Times New Roman"/>
              <a:buChar char="-"/>
            </a:pPr>
            <a:r>
              <a:rPr lang="en-US" sz="2300">
                <a:solidFill>
                  <a:schemeClr val="dk1"/>
                </a:solidFill>
                <a:latin typeface="Times New Roman"/>
                <a:ea typeface="Times New Roman"/>
                <a:cs typeface="Times New Roman"/>
                <a:sym typeface="Times New Roman"/>
              </a:rPr>
              <a:t>Likelihood: unlikely</a:t>
            </a:r>
            <a:endParaRPr sz="2300">
              <a:solidFill>
                <a:schemeClr val="dk1"/>
              </a:solidFill>
              <a:latin typeface="Times New Roman"/>
              <a:ea typeface="Times New Roman"/>
              <a:cs typeface="Times New Roman"/>
              <a:sym typeface="Times New Roman"/>
            </a:endParaRPr>
          </a:p>
          <a:p>
            <a:pPr marL="457200" lvl="0" indent="-374650" algn="l" rtl="0">
              <a:lnSpc>
                <a:spcPct val="115000"/>
              </a:lnSpc>
              <a:spcBef>
                <a:spcPts val="0"/>
              </a:spcBef>
              <a:spcAft>
                <a:spcPts val="0"/>
              </a:spcAft>
              <a:buClr>
                <a:schemeClr val="dk1"/>
              </a:buClr>
              <a:buSzPts val="2300"/>
              <a:buFont typeface="Times New Roman"/>
              <a:buChar char="-"/>
            </a:pPr>
            <a:r>
              <a:rPr lang="en-US" sz="2300">
                <a:solidFill>
                  <a:schemeClr val="dk1"/>
                </a:solidFill>
                <a:latin typeface="Times New Roman"/>
                <a:ea typeface="Times New Roman"/>
                <a:cs typeface="Times New Roman"/>
                <a:sym typeface="Times New Roman"/>
              </a:rPr>
              <a:t>Consequences: Major (No data could be stored or retrieved making our project unusable)</a:t>
            </a:r>
            <a:endParaRPr sz="23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23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2300">
                <a:solidFill>
                  <a:schemeClr val="dk1"/>
                </a:solidFill>
                <a:latin typeface="Times New Roman"/>
                <a:ea typeface="Times New Roman"/>
                <a:cs typeface="Times New Roman"/>
                <a:sym typeface="Times New Roman"/>
              </a:rPr>
              <a:t>Hardware Connectivity</a:t>
            </a:r>
            <a:endParaRPr sz="2300">
              <a:solidFill>
                <a:schemeClr val="dk1"/>
              </a:solidFill>
              <a:latin typeface="Times New Roman"/>
              <a:ea typeface="Times New Roman"/>
              <a:cs typeface="Times New Roman"/>
              <a:sym typeface="Times New Roman"/>
            </a:endParaRPr>
          </a:p>
          <a:p>
            <a:pPr marL="457200" lvl="0" indent="-374650" algn="l" rtl="0">
              <a:lnSpc>
                <a:spcPct val="115000"/>
              </a:lnSpc>
              <a:spcBef>
                <a:spcPts val="0"/>
              </a:spcBef>
              <a:spcAft>
                <a:spcPts val="0"/>
              </a:spcAft>
              <a:buClr>
                <a:schemeClr val="dk1"/>
              </a:buClr>
              <a:buSzPts val="2300"/>
              <a:buFont typeface="Times New Roman"/>
              <a:buChar char="-"/>
            </a:pPr>
            <a:r>
              <a:rPr lang="en-US" sz="2300">
                <a:solidFill>
                  <a:schemeClr val="dk1"/>
                </a:solidFill>
                <a:latin typeface="Times New Roman"/>
                <a:ea typeface="Times New Roman"/>
                <a:cs typeface="Times New Roman"/>
                <a:sym typeface="Times New Roman"/>
              </a:rPr>
              <a:t>Unable to connect to the Force Rack through the Bluetooth stack, the team does not work on the hardware portion of the product</a:t>
            </a:r>
            <a:endParaRPr sz="2300">
              <a:solidFill>
                <a:schemeClr val="dk1"/>
              </a:solidFill>
              <a:latin typeface="Times New Roman"/>
              <a:ea typeface="Times New Roman"/>
              <a:cs typeface="Times New Roman"/>
              <a:sym typeface="Times New Roman"/>
            </a:endParaRPr>
          </a:p>
          <a:p>
            <a:pPr marL="457200" lvl="0" indent="-374650" algn="l" rtl="0">
              <a:lnSpc>
                <a:spcPct val="115000"/>
              </a:lnSpc>
              <a:spcBef>
                <a:spcPts val="0"/>
              </a:spcBef>
              <a:spcAft>
                <a:spcPts val="0"/>
              </a:spcAft>
              <a:buClr>
                <a:schemeClr val="dk1"/>
              </a:buClr>
              <a:buSzPts val="2300"/>
              <a:buFont typeface="Times New Roman"/>
              <a:buChar char="-"/>
            </a:pPr>
            <a:r>
              <a:rPr lang="en-US" sz="2300">
                <a:solidFill>
                  <a:schemeClr val="dk1"/>
                </a:solidFill>
                <a:latin typeface="Times New Roman"/>
                <a:ea typeface="Times New Roman"/>
                <a:cs typeface="Times New Roman"/>
                <a:sym typeface="Times New Roman"/>
              </a:rPr>
              <a:t>Mitigation: Planned out minor testing in parallel with app feature development to frequently check the connection status as more functionality is added to the application, enabling the team to notify the advisor if there are issues</a:t>
            </a:r>
            <a:endParaRPr sz="2300">
              <a:solidFill>
                <a:schemeClr val="dk1"/>
              </a:solidFill>
              <a:latin typeface="Times New Roman"/>
              <a:ea typeface="Times New Roman"/>
              <a:cs typeface="Times New Roman"/>
              <a:sym typeface="Times New Roman"/>
            </a:endParaRPr>
          </a:p>
          <a:p>
            <a:pPr marL="457200" lvl="0" indent="-374650" algn="l" rtl="0">
              <a:lnSpc>
                <a:spcPct val="115000"/>
              </a:lnSpc>
              <a:spcBef>
                <a:spcPts val="0"/>
              </a:spcBef>
              <a:spcAft>
                <a:spcPts val="0"/>
              </a:spcAft>
              <a:buClr>
                <a:schemeClr val="dk1"/>
              </a:buClr>
              <a:buSzPts val="2300"/>
              <a:buFont typeface="Times New Roman"/>
              <a:buChar char="-"/>
            </a:pPr>
            <a:r>
              <a:rPr lang="en-US" sz="2300">
                <a:solidFill>
                  <a:schemeClr val="dk1"/>
                </a:solidFill>
                <a:latin typeface="Times New Roman"/>
                <a:ea typeface="Times New Roman"/>
                <a:cs typeface="Times New Roman"/>
                <a:sym typeface="Times New Roman"/>
              </a:rPr>
              <a:t>Likelihood: Moderate</a:t>
            </a:r>
            <a:endParaRPr sz="2300">
              <a:solidFill>
                <a:schemeClr val="dk1"/>
              </a:solidFill>
              <a:latin typeface="Times New Roman"/>
              <a:ea typeface="Times New Roman"/>
              <a:cs typeface="Times New Roman"/>
              <a:sym typeface="Times New Roman"/>
            </a:endParaRPr>
          </a:p>
          <a:p>
            <a:pPr marL="457200" lvl="0" indent="-374650" algn="l" rtl="0">
              <a:lnSpc>
                <a:spcPct val="115000"/>
              </a:lnSpc>
              <a:spcBef>
                <a:spcPts val="0"/>
              </a:spcBef>
              <a:spcAft>
                <a:spcPts val="0"/>
              </a:spcAft>
              <a:buClr>
                <a:schemeClr val="dk1"/>
              </a:buClr>
              <a:buSzPts val="2300"/>
              <a:buFont typeface="Times New Roman"/>
              <a:buChar char="-"/>
            </a:pPr>
            <a:r>
              <a:rPr lang="en-US" sz="2300">
                <a:solidFill>
                  <a:schemeClr val="dk1"/>
                </a:solidFill>
                <a:latin typeface="Times New Roman"/>
                <a:ea typeface="Times New Roman"/>
                <a:cs typeface="Times New Roman"/>
                <a:sym typeface="Times New Roman"/>
              </a:rPr>
              <a:t>Consequences: Major (App would not receive any athlete data)</a:t>
            </a:r>
            <a:endParaRPr sz="2300">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US" sz="2300">
                <a:solidFill>
                  <a:schemeClr val="dk1"/>
                </a:solidFill>
                <a:latin typeface="Times New Roman"/>
                <a:ea typeface="Times New Roman"/>
                <a:cs typeface="Times New Roman"/>
                <a:sym typeface="Times New Roman"/>
              </a:rPr>
              <a:t> </a:t>
            </a:r>
            <a:endParaRPr sz="23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p:nvPr/>
        </p:nvSpPr>
        <p:spPr>
          <a:xfrm rot="10800000">
            <a:off x="0" y="0"/>
            <a:ext cx="18288000" cy="10287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blipFill rotWithShape="1">
            <a:blip r:embed="rId3">
              <a:alphaModFix/>
            </a:blip>
            <a:stretch>
              <a:fillRect t="-38884" b="-3888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3"/>
          <p:cNvSpPr/>
          <p:nvPr/>
        </p:nvSpPr>
        <p:spPr>
          <a:xfrm rot="3407869">
            <a:off x="12052165" y="1118883"/>
            <a:ext cx="12471670" cy="5351480"/>
          </a:xfrm>
          <a:custGeom>
            <a:avLst/>
            <a:gdLst/>
            <a:ahLst/>
            <a:cxnLst/>
            <a:rect l="l" t="t" r="r" b="b"/>
            <a:pathLst>
              <a:path w="12471670" h="5351480" extrusionOk="0">
                <a:moveTo>
                  <a:pt x="0" y="0"/>
                </a:moveTo>
                <a:lnTo>
                  <a:pt x="12471670" y="0"/>
                </a:lnTo>
                <a:lnTo>
                  <a:pt x="12471670" y="5351480"/>
                </a:lnTo>
                <a:lnTo>
                  <a:pt x="0" y="535148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3"/>
          <p:cNvSpPr/>
          <p:nvPr/>
        </p:nvSpPr>
        <p:spPr>
          <a:xfrm>
            <a:off x="10685330" y="7461391"/>
            <a:ext cx="4876482" cy="516424"/>
          </a:xfrm>
          <a:custGeom>
            <a:avLst/>
            <a:gdLst/>
            <a:ahLst/>
            <a:cxnLst/>
            <a:rect l="l" t="t" r="r" b="b"/>
            <a:pathLst>
              <a:path w="4876482" h="516424" extrusionOk="0">
                <a:moveTo>
                  <a:pt x="0" y="0"/>
                </a:moveTo>
                <a:lnTo>
                  <a:pt x="4876482" y="0"/>
                </a:lnTo>
                <a:lnTo>
                  <a:pt x="4876482" y="516423"/>
                </a:lnTo>
                <a:lnTo>
                  <a:pt x="0" y="516423"/>
                </a:lnTo>
                <a:lnTo>
                  <a:pt x="0" y="0"/>
                </a:lnTo>
                <a:close/>
              </a:path>
            </a:pathLst>
          </a:custGeom>
          <a:blipFill rotWithShape="1">
            <a:blip r:embed="rId5">
              <a:alphaModFix/>
            </a:blip>
            <a:stretch>
              <a:fillRect t="-8648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98" name="Google Shape;198;p13"/>
          <p:cNvGrpSpPr/>
          <p:nvPr/>
        </p:nvGrpSpPr>
        <p:grpSpPr>
          <a:xfrm>
            <a:off x="10694063" y="2541459"/>
            <a:ext cx="4858980" cy="5011840"/>
            <a:chOff x="0" y="-57150"/>
            <a:chExt cx="1279723" cy="1319982"/>
          </a:xfrm>
        </p:grpSpPr>
        <p:sp>
          <p:nvSpPr>
            <p:cNvPr id="199" name="Google Shape;199;p13"/>
            <p:cNvSpPr/>
            <p:nvPr/>
          </p:nvSpPr>
          <p:spPr>
            <a:xfrm>
              <a:off x="0" y="0"/>
              <a:ext cx="1279723" cy="1262832"/>
            </a:xfrm>
            <a:custGeom>
              <a:avLst/>
              <a:gdLst/>
              <a:ahLst/>
              <a:cxnLst/>
              <a:rect l="l" t="t" r="r" b="b"/>
              <a:pathLst>
                <a:path w="1279723" h="1262832" extrusionOk="0">
                  <a:moveTo>
                    <a:pt x="0" y="0"/>
                  </a:moveTo>
                  <a:lnTo>
                    <a:pt x="1279723" y="0"/>
                  </a:lnTo>
                  <a:lnTo>
                    <a:pt x="1279723" y="1262832"/>
                  </a:lnTo>
                  <a:lnTo>
                    <a:pt x="0" y="126283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0" name="Google Shape;200;p13"/>
            <p:cNvSpPr txBox="1"/>
            <p:nvPr/>
          </p:nvSpPr>
          <p:spPr>
            <a:xfrm>
              <a:off x="0" y="-57150"/>
              <a:ext cx="1279723" cy="1319982"/>
            </a:xfrm>
            <a:prstGeom prst="rect">
              <a:avLst/>
            </a:prstGeom>
            <a:noFill/>
            <a:ln>
              <a:noFill/>
            </a:ln>
          </p:spPr>
          <p:txBody>
            <a:bodyPr spcFirstLastPara="1" wrap="square" lIns="50800" tIns="50800" rIns="50800" bIns="50800" anchor="ctr" anchorCtr="0">
              <a:noAutofit/>
            </a:bodyPr>
            <a:lstStyle/>
            <a:p>
              <a:pPr marL="0" marR="0" lvl="0" indent="0" algn="ctr" rtl="0">
                <a:lnSpc>
                  <a:spcPct val="228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1" name="Google Shape;201;p13"/>
          <p:cNvSpPr/>
          <p:nvPr/>
        </p:nvSpPr>
        <p:spPr>
          <a:xfrm rot="3409566">
            <a:off x="-4565511" y="9791148"/>
            <a:ext cx="12478917" cy="5354590"/>
          </a:xfrm>
          <a:custGeom>
            <a:avLst/>
            <a:gdLst/>
            <a:ahLst/>
            <a:cxnLst/>
            <a:rect l="l" t="t" r="r" b="b"/>
            <a:pathLst>
              <a:path w="12471670" h="5351480" extrusionOk="0">
                <a:moveTo>
                  <a:pt x="0" y="0"/>
                </a:moveTo>
                <a:lnTo>
                  <a:pt x="12471670" y="0"/>
                </a:lnTo>
                <a:lnTo>
                  <a:pt x="12471670" y="5351480"/>
                </a:lnTo>
                <a:lnTo>
                  <a:pt x="0" y="535148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 name="Google Shape;202;p13"/>
          <p:cNvSpPr/>
          <p:nvPr/>
        </p:nvSpPr>
        <p:spPr>
          <a:xfrm>
            <a:off x="10709548" y="2729477"/>
            <a:ext cx="4828045" cy="4828045"/>
          </a:xfrm>
          <a:custGeom>
            <a:avLst/>
            <a:gdLst/>
            <a:ahLst/>
            <a:cxnLst/>
            <a:rect l="l" t="t" r="r" b="b"/>
            <a:pathLst>
              <a:path w="4828045" h="4828045" extrusionOk="0">
                <a:moveTo>
                  <a:pt x="0" y="0"/>
                </a:moveTo>
                <a:lnTo>
                  <a:pt x="4828046" y="0"/>
                </a:lnTo>
                <a:lnTo>
                  <a:pt x="4828046" y="4828045"/>
                </a:lnTo>
                <a:lnTo>
                  <a:pt x="0" y="4828045"/>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 name="Google Shape;203;p13"/>
          <p:cNvSpPr txBox="1"/>
          <p:nvPr/>
        </p:nvSpPr>
        <p:spPr>
          <a:xfrm>
            <a:off x="2191002" y="1162050"/>
            <a:ext cx="8300644" cy="1303627"/>
          </a:xfrm>
          <a:prstGeom prst="rect">
            <a:avLst/>
          </a:prstGeom>
          <a:noFill/>
          <a:ln>
            <a:noFill/>
          </a:ln>
        </p:spPr>
        <p:txBody>
          <a:bodyPr spcFirstLastPara="1" wrap="square" lIns="0" tIns="0" rIns="0" bIns="0" anchor="t" anchorCtr="0">
            <a:spAutoFit/>
          </a:bodyPr>
          <a:lstStyle/>
          <a:p>
            <a:pPr marL="0" marR="0" lvl="0" indent="0" algn="l" rtl="0">
              <a:lnSpc>
                <a:spcPct val="105004"/>
              </a:lnSpc>
              <a:spcBef>
                <a:spcPts val="0"/>
              </a:spcBef>
              <a:spcAft>
                <a:spcPts val="0"/>
              </a:spcAft>
              <a:buClr>
                <a:srgbClr val="000000"/>
              </a:buClr>
              <a:buSzPts val="9431"/>
              <a:buFont typeface="Arial"/>
              <a:buNone/>
            </a:pPr>
            <a:r>
              <a:rPr lang="en-US" sz="9431" b="1" i="0" u="none" strike="noStrike" cap="none">
                <a:solidFill>
                  <a:srgbClr val="231F20"/>
                </a:solidFill>
                <a:latin typeface="Oswald"/>
                <a:ea typeface="Oswald"/>
                <a:cs typeface="Oswald"/>
                <a:sym typeface="Oswald"/>
              </a:rPr>
              <a:t>CONCLUSIONS</a:t>
            </a:r>
            <a:endParaRPr sz="1400" b="0" i="0" u="none" strike="noStrike" cap="none">
              <a:solidFill>
                <a:srgbClr val="000000"/>
              </a:solidFill>
              <a:latin typeface="Arial"/>
              <a:ea typeface="Arial"/>
              <a:cs typeface="Arial"/>
              <a:sym typeface="Arial"/>
            </a:endParaRPr>
          </a:p>
        </p:txBody>
      </p:sp>
      <p:sp>
        <p:nvSpPr>
          <p:cNvPr id="204" name="Google Shape;204;p13"/>
          <p:cNvSpPr txBox="1"/>
          <p:nvPr/>
        </p:nvSpPr>
        <p:spPr>
          <a:xfrm>
            <a:off x="1240714" y="3019335"/>
            <a:ext cx="8066100" cy="4255800"/>
          </a:xfrm>
          <a:prstGeom prst="rect">
            <a:avLst/>
          </a:prstGeom>
          <a:noFill/>
          <a:ln>
            <a:noFill/>
          </a:ln>
        </p:spPr>
        <p:txBody>
          <a:bodyPr spcFirstLastPara="1" wrap="square" lIns="0" tIns="0" rIns="0" bIns="0" anchor="t" anchorCtr="0">
            <a:spAutoFit/>
          </a:bodyPr>
          <a:lstStyle/>
          <a:p>
            <a:pPr marL="457200" marR="0" lvl="0" indent="-374015" algn="l" rtl="0">
              <a:lnSpc>
                <a:spcPct val="137991"/>
              </a:lnSpc>
              <a:spcBef>
                <a:spcPts val="0"/>
              </a:spcBef>
              <a:spcAft>
                <a:spcPts val="0"/>
              </a:spcAft>
              <a:buClr>
                <a:srgbClr val="231F20"/>
              </a:buClr>
              <a:buSzPts val="2290"/>
              <a:buFont typeface="Times New Roman"/>
              <a:buChar char="●"/>
            </a:pPr>
            <a:r>
              <a:rPr lang="en-US" sz="2290">
                <a:solidFill>
                  <a:srgbClr val="231F20"/>
                </a:solidFill>
                <a:latin typeface="Times New Roman"/>
                <a:ea typeface="Times New Roman"/>
                <a:cs typeface="Times New Roman"/>
                <a:sym typeface="Times New Roman"/>
              </a:rPr>
              <a:t>Agile development management to meet client’s changing needs and be able to add features later</a:t>
            </a:r>
            <a:endParaRPr sz="2290">
              <a:solidFill>
                <a:srgbClr val="231F20"/>
              </a:solidFill>
              <a:latin typeface="Times New Roman"/>
              <a:ea typeface="Times New Roman"/>
              <a:cs typeface="Times New Roman"/>
              <a:sym typeface="Times New Roman"/>
            </a:endParaRPr>
          </a:p>
          <a:p>
            <a:pPr marL="457200" marR="0" lvl="0" indent="-374015" algn="l" rtl="0">
              <a:lnSpc>
                <a:spcPct val="137991"/>
              </a:lnSpc>
              <a:spcBef>
                <a:spcPts val="0"/>
              </a:spcBef>
              <a:spcAft>
                <a:spcPts val="0"/>
              </a:spcAft>
              <a:buClr>
                <a:srgbClr val="231F20"/>
              </a:buClr>
              <a:buSzPts val="2290"/>
              <a:buFont typeface="Times New Roman"/>
              <a:buChar char="●"/>
            </a:pPr>
            <a:r>
              <a:rPr lang="en-US" sz="2290">
                <a:solidFill>
                  <a:srgbClr val="231F20"/>
                </a:solidFill>
                <a:latin typeface="Times New Roman"/>
                <a:ea typeface="Times New Roman"/>
                <a:cs typeface="Times New Roman"/>
                <a:sym typeface="Times New Roman"/>
              </a:rPr>
              <a:t>Key Milestones</a:t>
            </a:r>
            <a:endParaRPr sz="2290">
              <a:solidFill>
                <a:srgbClr val="231F20"/>
              </a:solidFill>
              <a:latin typeface="Times New Roman"/>
              <a:ea typeface="Times New Roman"/>
              <a:cs typeface="Times New Roman"/>
              <a:sym typeface="Times New Roman"/>
            </a:endParaRPr>
          </a:p>
          <a:p>
            <a:pPr marL="914400" marR="0" lvl="1" indent="-374015" algn="l" rtl="0">
              <a:lnSpc>
                <a:spcPct val="137991"/>
              </a:lnSpc>
              <a:spcBef>
                <a:spcPts val="0"/>
              </a:spcBef>
              <a:spcAft>
                <a:spcPts val="0"/>
              </a:spcAft>
              <a:buClr>
                <a:srgbClr val="231F20"/>
              </a:buClr>
              <a:buSzPts val="2290"/>
              <a:buFont typeface="Times New Roman"/>
              <a:buChar char="○"/>
            </a:pPr>
            <a:r>
              <a:rPr lang="en-US" sz="2300">
                <a:solidFill>
                  <a:schemeClr val="dk1"/>
                </a:solidFill>
                <a:latin typeface="Times New Roman"/>
                <a:ea typeface="Times New Roman"/>
                <a:cs typeface="Times New Roman"/>
                <a:sym typeface="Times New Roman"/>
              </a:rPr>
              <a:t>Implementation security features</a:t>
            </a:r>
            <a:endParaRPr sz="2300">
              <a:solidFill>
                <a:schemeClr val="dk1"/>
              </a:solidFill>
              <a:latin typeface="Times New Roman"/>
              <a:ea typeface="Times New Roman"/>
              <a:cs typeface="Times New Roman"/>
              <a:sym typeface="Times New Roman"/>
            </a:endParaRPr>
          </a:p>
          <a:p>
            <a:pPr marL="914400" marR="0" lvl="1" indent="-374015" algn="l" rtl="0">
              <a:lnSpc>
                <a:spcPct val="137991"/>
              </a:lnSpc>
              <a:spcBef>
                <a:spcPts val="0"/>
              </a:spcBef>
              <a:spcAft>
                <a:spcPts val="0"/>
              </a:spcAft>
              <a:buClr>
                <a:srgbClr val="231F20"/>
              </a:buClr>
              <a:buSzPts val="2290"/>
              <a:buFont typeface="Times New Roman"/>
              <a:buChar char="○"/>
            </a:pPr>
            <a:r>
              <a:rPr lang="en-US" sz="2300">
                <a:solidFill>
                  <a:schemeClr val="dk1"/>
                </a:solidFill>
                <a:latin typeface="Times New Roman"/>
                <a:ea typeface="Times New Roman"/>
                <a:cs typeface="Times New Roman"/>
                <a:sym typeface="Times New Roman"/>
              </a:rPr>
              <a:t>Connect app the the rack</a:t>
            </a:r>
            <a:endParaRPr sz="2300">
              <a:solidFill>
                <a:schemeClr val="dk1"/>
              </a:solidFill>
              <a:latin typeface="Times New Roman"/>
              <a:ea typeface="Times New Roman"/>
              <a:cs typeface="Times New Roman"/>
              <a:sym typeface="Times New Roman"/>
            </a:endParaRPr>
          </a:p>
          <a:p>
            <a:pPr marL="914400" marR="0" lvl="1" indent="-374015" algn="l" rtl="0">
              <a:lnSpc>
                <a:spcPct val="137991"/>
              </a:lnSpc>
              <a:spcBef>
                <a:spcPts val="0"/>
              </a:spcBef>
              <a:spcAft>
                <a:spcPts val="0"/>
              </a:spcAft>
              <a:buClr>
                <a:srgbClr val="231F20"/>
              </a:buClr>
              <a:buSzPts val="2290"/>
              <a:buFont typeface="Times New Roman"/>
              <a:buChar char="○"/>
            </a:pPr>
            <a:r>
              <a:rPr lang="en-US" sz="2300">
                <a:solidFill>
                  <a:schemeClr val="dk1"/>
                </a:solidFill>
                <a:latin typeface="Times New Roman"/>
                <a:ea typeface="Times New Roman"/>
                <a:cs typeface="Times New Roman"/>
                <a:sym typeface="Times New Roman"/>
              </a:rPr>
              <a:t>Implement screen design and functionality</a:t>
            </a:r>
            <a:endParaRPr sz="2300">
              <a:solidFill>
                <a:schemeClr val="dk1"/>
              </a:solidFill>
              <a:latin typeface="Times New Roman"/>
              <a:ea typeface="Times New Roman"/>
              <a:cs typeface="Times New Roman"/>
              <a:sym typeface="Times New Roman"/>
            </a:endParaRPr>
          </a:p>
          <a:p>
            <a:pPr marL="457200" marR="0" lvl="0" indent="-374650" algn="l" rtl="0">
              <a:lnSpc>
                <a:spcPct val="137991"/>
              </a:lnSpc>
              <a:spcBef>
                <a:spcPts val="0"/>
              </a:spcBef>
              <a:spcAft>
                <a:spcPts val="0"/>
              </a:spcAft>
              <a:buClr>
                <a:schemeClr val="dk1"/>
              </a:buClr>
              <a:buSzPts val="2300"/>
              <a:buFont typeface="Times New Roman"/>
              <a:buChar char="●"/>
            </a:pPr>
            <a:r>
              <a:rPr lang="en-US" sz="2300">
                <a:solidFill>
                  <a:schemeClr val="dk1"/>
                </a:solidFill>
                <a:latin typeface="Times New Roman"/>
                <a:ea typeface="Times New Roman"/>
                <a:cs typeface="Times New Roman"/>
                <a:sym typeface="Times New Roman"/>
              </a:rPr>
              <a:t>Key Risks</a:t>
            </a:r>
            <a:endParaRPr sz="2300">
              <a:solidFill>
                <a:schemeClr val="dk1"/>
              </a:solidFill>
              <a:latin typeface="Times New Roman"/>
              <a:ea typeface="Times New Roman"/>
              <a:cs typeface="Times New Roman"/>
              <a:sym typeface="Times New Roman"/>
            </a:endParaRPr>
          </a:p>
          <a:p>
            <a:pPr marL="914400" marR="0" lvl="1" indent="-374650" algn="l" rtl="0">
              <a:lnSpc>
                <a:spcPct val="137991"/>
              </a:lnSpc>
              <a:spcBef>
                <a:spcPts val="0"/>
              </a:spcBef>
              <a:spcAft>
                <a:spcPts val="0"/>
              </a:spcAft>
              <a:buClr>
                <a:schemeClr val="dk1"/>
              </a:buClr>
              <a:buSzPts val="2300"/>
              <a:buFont typeface="Times New Roman"/>
              <a:buChar char="○"/>
            </a:pPr>
            <a:r>
              <a:rPr lang="en-US" sz="2300">
                <a:solidFill>
                  <a:schemeClr val="dk1"/>
                </a:solidFill>
                <a:latin typeface="Times New Roman"/>
                <a:ea typeface="Times New Roman"/>
                <a:cs typeface="Times New Roman"/>
                <a:sym typeface="Times New Roman"/>
              </a:rPr>
              <a:t>Backend Connection</a:t>
            </a:r>
            <a:endParaRPr sz="2300">
              <a:solidFill>
                <a:schemeClr val="dk1"/>
              </a:solidFill>
              <a:latin typeface="Times New Roman"/>
              <a:ea typeface="Times New Roman"/>
              <a:cs typeface="Times New Roman"/>
              <a:sym typeface="Times New Roman"/>
            </a:endParaRPr>
          </a:p>
          <a:p>
            <a:pPr marL="914400" marR="0" lvl="1" indent="-374650" algn="l" rtl="0">
              <a:lnSpc>
                <a:spcPct val="137991"/>
              </a:lnSpc>
              <a:spcBef>
                <a:spcPts val="0"/>
              </a:spcBef>
              <a:spcAft>
                <a:spcPts val="0"/>
              </a:spcAft>
              <a:buClr>
                <a:schemeClr val="dk1"/>
              </a:buClr>
              <a:buSzPts val="2300"/>
              <a:buFont typeface="Times New Roman"/>
              <a:buChar char="○"/>
            </a:pPr>
            <a:r>
              <a:rPr lang="en-US" sz="2300">
                <a:solidFill>
                  <a:schemeClr val="dk1"/>
                </a:solidFill>
                <a:latin typeface="Times New Roman"/>
                <a:ea typeface="Times New Roman"/>
                <a:cs typeface="Times New Roman"/>
                <a:sym typeface="Times New Roman"/>
              </a:rPr>
              <a:t>Hardware Connectivity</a:t>
            </a:r>
            <a:endParaRPr sz="23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4"/>
          <p:cNvSpPr/>
          <p:nvPr/>
        </p:nvSpPr>
        <p:spPr>
          <a:xfrm rot="10800000">
            <a:off x="0" y="0"/>
            <a:ext cx="18288000" cy="10287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blipFill rotWithShape="1">
            <a:blip r:embed="rId3">
              <a:alphaModFix/>
            </a:blip>
            <a:stretch>
              <a:fillRect t="-38884" b="-3888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 name="Google Shape;210;p14"/>
          <p:cNvSpPr/>
          <p:nvPr/>
        </p:nvSpPr>
        <p:spPr>
          <a:xfrm rot="-10580377">
            <a:off x="9407140" y="-9309963"/>
            <a:ext cx="24036383" cy="24664199"/>
          </a:xfrm>
          <a:custGeom>
            <a:avLst/>
            <a:gdLst/>
            <a:ahLst/>
            <a:cxnLst/>
            <a:rect l="l" t="t" r="r" b="b"/>
            <a:pathLst>
              <a:path w="24036383" h="24664199" extrusionOk="0">
                <a:moveTo>
                  <a:pt x="0" y="0"/>
                </a:moveTo>
                <a:lnTo>
                  <a:pt x="24036383" y="0"/>
                </a:lnTo>
                <a:lnTo>
                  <a:pt x="24036383" y="24664198"/>
                </a:lnTo>
                <a:lnTo>
                  <a:pt x="0" y="2466419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1" name="Google Shape;211;p14"/>
          <p:cNvSpPr/>
          <p:nvPr/>
        </p:nvSpPr>
        <p:spPr>
          <a:xfrm flipH="1">
            <a:off x="-4254153" y="7476061"/>
            <a:ext cx="11881594" cy="3564478"/>
          </a:xfrm>
          <a:custGeom>
            <a:avLst/>
            <a:gdLst/>
            <a:ahLst/>
            <a:cxnLst/>
            <a:rect l="l" t="t" r="r" b="b"/>
            <a:pathLst>
              <a:path w="11881594" h="3564478" extrusionOk="0">
                <a:moveTo>
                  <a:pt x="11881594" y="0"/>
                </a:moveTo>
                <a:lnTo>
                  <a:pt x="0" y="0"/>
                </a:lnTo>
                <a:lnTo>
                  <a:pt x="0" y="3564478"/>
                </a:lnTo>
                <a:lnTo>
                  <a:pt x="11881594" y="3564478"/>
                </a:lnTo>
                <a:lnTo>
                  <a:pt x="11881594"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 name="Google Shape;212;p14"/>
          <p:cNvSpPr txBox="1"/>
          <p:nvPr/>
        </p:nvSpPr>
        <p:spPr>
          <a:xfrm>
            <a:off x="1495472" y="2144104"/>
            <a:ext cx="8097687" cy="1594138"/>
          </a:xfrm>
          <a:prstGeom prst="rect">
            <a:avLst/>
          </a:prstGeom>
          <a:noFill/>
          <a:ln>
            <a:noFill/>
          </a:ln>
        </p:spPr>
        <p:txBody>
          <a:bodyPr spcFirstLastPara="1" wrap="square" lIns="0" tIns="0" rIns="0" bIns="0" anchor="t" anchorCtr="0">
            <a:spAutoFit/>
          </a:bodyPr>
          <a:lstStyle/>
          <a:p>
            <a:pPr marL="0" marR="0" lvl="0" indent="0" algn="l" rtl="0">
              <a:lnSpc>
                <a:spcPct val="138002"/>
              </a:lnSpc>
              <a:spcBef>
                <a:spcPts val="0"/>
              </a:spcBef>
              <a:spcAft>
                <a:spcPts val="0"/>
              </a:spcAft>
              <a:buClr>
                <a:srgbClr val="000000"/>
              </a:buClr>
              <a:buSzPts val="9431"/>
              <a:buFont typeface="Arial"/>
              <a:buNone/>
            </a:pPr>
            <a:r>
              <a:rPr lang="en-US" sz="9431" b="1" i="0" u="none" strike="noStrike" cap="none">
                <a:solidFill>
                  <a:srgbClr val="231F20"/>
                </a:solidFill>
                <a:latin typeface="Oswald"/>
                <a:ea typeface="Oswald"/>
                <a:cs typeface="Oswald"/>
                <a:sym typeface="Oswald"/>
              </a:rPr>
              <a:t>QUESTIONS?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447</Words>
  <Application>Microsoft Office PowerPoint</Application>
  <PresentationFormat>Custom</PresentationFormat>
  <Paragraphs>61</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DM Sans</vt:lpstr>
      <vt:lpstr>Calibri</vt:lpstr>
      <vt:lpstr>Oswald</vt:lpstr>
      <vt:lpstr>Times New Roman</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Lanzel, Tessa F</cp:lastModifiedBy>
  <cp:revision>1</cp:revision>
  <dcterms:created xsi:type="dcterms:W3CDTF">2006-08-16T00:00:00Z</dcterms:created>
  <dcterms:modified xsi:type="dcterms:W3CDTF">2024-10-16T18:32:28Z</dcterms:modified>
</cp:coreProperties>
</file>